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1" r:id="rId6"/>
    <p:sldId id="262" r:id="rId7"/>
    <p:sldId id="266" r:id="rId8"/>
    <p:sldId id="268" r:id="rId9"/>
    <p:sldId id="263" r:id="rId10"/>
    <p:sldId id="270" r:id="rId11"/>
    <p:sldId id="272" r:id="rId12"/>
    <p:sldId id="278" r:id="rId13"/>
    <p:sldId id="280" r:id="rId14"/>
    <p:sldId id="281" r:id="rId15"/>
    <p:sldId id="269" r:id="rId16"/>
    <p:sldId id="274" r:id="rId17"/>
    <p:sldId id="273" r:id="rId18"/>
    <p:sldId id="275" r:id="rId19"/>
    <p:sldId id="276" r:id="rId20"/>
    <p:sldId id="277" r:id="rId21"/>
    <p:sldId id="259" r:id="rId22"/>
    <p:sldId id="258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60" autoAdjust="0"/>
    <p:restoredTop sz="94660"/>
  </p:normalViewPr>
  <p:slideViewPr>
    <p:cSldViewPr>
      <p:cViewPr>
        <p:scale>
          <a:sx n="70" d="100"/>
          <a:sy n="70" d="100"/>
        </p:scale>
        <p:origin x="-10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dirty="0" smtClean="0"/>
              <a:t>Nov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Fused Angles for Body Orientation Representation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9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2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6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936" y="6357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Nov 18, 2014</a:t>
            </a:r>
            <a:endParaRPr lang="en-AU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700528" y="6357175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Fused Angles for Body Orientation Representation</a:t>
            </a:r>
            <a:endParaRPr lang="en-AU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936" y="6357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A85A82-5BE0-45A3-BFFE-6AFF3765189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2050" name="Picture 2" descr="C:\Users\Phil\Documents\My LaTeX Documents\Fused Angles\presentation\Extra\rotations_library_icon_25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" y="-671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320799"/>
            <a:ext cx="8229600" cy="5110481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05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0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4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1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8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2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4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109-ED74-47F2-BE10-BEB85EC0BFE6}" type="datetimeFigureOut">
              <a:rPr lang="en-AU" smtClean="0"/>
              <a:t>17/11/2014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0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Nov 18, 2014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Fused Angles for Body Orientation Representation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31A88-B92A-4B35-B70E-2C661220B14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516"/>
            <a:ext cx="1752522" cy="5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AIS-Bonn/matlab_octave_rotations_li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/>
          <a:lstStyle/>
          <a:p>
            <a:r>
              <a:rPr lang="en-AU" dirty="0" smtClean="0"/>
              <a:t>Fused Angles for Body</a:t>
            </a:r>
            <a:br>
              <a:rPr lang="en-AU" dirty="0" smtClean="0"/>
            </a:br>
            <a:r>
              <a:rPr lang="en-AU" dirty="0" smtClean="0"/>
              <a:t>Orientation Representation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93949"/>
            <a:ext cx="9144000" cy="461665"/>
          </a:xfr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chemeClr val="tx1"/>
                </a:solidFill>
              </a:rPr>
              <a:t>Philipp Allgeuer and Sven </a:t>
            </a:r>
            <a:r>
              <a:rPr lang="en-AU" sz="2400" dirty="0" err="1" smtClean="0">
                <a:solidFill>
                  <a:schemeClr val="tx1"/>
                </a:solidFill>
              </a:rPr>
              <a:t>Behnke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221088"/>
            <a:ext cx="9144000" cy="134806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 smtClean="0"/>
              <a:t>Institute for Computer Science VI</a:t>
            </a:r>
          </a:p>
          <a:p>
            <a:r>
              <a:rPr lang="en-AU" sz="2400" b="1" dirty="0" smtClean="0"/>
              <a:t>Autonomous Intelligent Systems</a:t>
            </a:r>
          </a:p>
          <a:p>
            <a:r>
              <a:rPr lang="en-AU" sz="2400" b="1" dirty="0" smtClean="0"/>
              <a:t>University of Bonn</a:t>
            </a:r>
            <a:endParaRPr lang="en-AU" sz="2400" b="1" dirty="0"/>
          </a:p>
        </p:txBody>
      </p:sp>
      <p:pic>
        <p:nvPicPr>
          <p:cNvPr id="1026" name="Picture 2" descr="C:\Users\Phil\Documents\My LaTeX Documents\Fused Angles\presentation\Extra\rotations_library_icon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60" y="4598568"/>
            <a:ext cx="2259431" cy="22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il\Documents\My LaTeX Documents\Fused Angles\presentation\Extra\MORL_Screenshot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5249" r="9064" b="8321"/>
          <a:stretch/>
        </p:blipFill>
        <p:spPr bwMode="auto">
          <a:xfrm>
            <a:off x="25152" y="4636942"/>
            <a:ext cx="2314600" cy="22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Tilt Angles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14248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</a:p>
          <a:p>
            <a:pPr marL="0" indent="0">
              <a:buNone/>
            </a:pPr>
            <a:r>
              <a:rPr lang="en-AU" dirty="0" smtClean="0"/>
              <a:t>	Geometrically and mathematically very relevant</a:t>
            </a:r>
          </a:p>
          <a:p>
            <a:pPr marL="0" indent="0">
              <a:buNone/>
            </a:pPr>
            <a:r>
              <a:rPr lang="en-AU" dirty="0" smtClean="0"/>
              <a:t>	Intuitive and axisymmetric definitions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Drawbacks:</a:t>
            </a:r>
          </a:p>
          <a:p>
            <a:pPr marL="0" indent="0">
              <a:buNone/>
            </a:pPr>
            <a:r>
              <a:rPr lang="en-AU" dirty="0" smtClean="0"/>
              <a:t>	</a:t>
            </a:r>
            <a:r>
              <a:rPr lang="el-GR" dirty="0" smtClean="0"/>
              <a:t>γ</a:t>
            </a:r>
            <a:r>
              <a:rPr lang="en-AU" dirty="0" smtClean="0"/>
              <a:t> parameter is unstable near the limits of </a:t>
            </a:r>
            <a:r>
              <a:rPr lang="el-GR" dirty="0" smtClean="0"/>
              <a:t>α</a:t>
            </a:r>
            <a:r>
              <a:rPr lang="en-AU" dirty="0" smtClean="0"/>
              <a:t>!</a:t>
            </a:r>
          </a:p>
        </p:txBody>
      </p:sp>
      <p:pic>
        <p:nvPicPr>
          <p:cNvPr id="5124" name="Picture 4" descr="C:\Users\Phil\Documents\My LaTeX Documents\Fused Angles\presentation\Extra\TiltAngles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32" y="3164840"/>
            <a:ext cx="5774937" cy="4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hil\Documents\My LaTeX Documents\Fused Angles\presentation\Extra\TiltPara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76" y="1291744"/>
            <a:ext cx="3735648" cy="17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04176" y="1804132"/>
            <a:ext cx="3735648" cy="123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0799"/>
            <a:ext cx="8291264" cy="4412457"/>
          </a:xfrm>
        </p:spPr>
        <p:txBody>
          <a:bodyPr anchor="ctr" anchorCtr="0"/>
          <a:lstStyle/>
          <a:p>
            <a:pPr marL="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Rotation G to B</a:t>
            </a:r>
            <a:br>
              <a:rPr lang="en-AU" b="1" dirty="0" smtClean="0">
                <a:solidFill>
                  <a:schemeClr val="accent1"/>
                </a:solidFill>
              </a:rPr>
            </a:br>
            <a:r>
              <a:rPr lang="en-AU" b="1" dirty="0" smtClean="0">
                <a:solidFill>
                  <a:schemeClr val="accent1"/>
                </a:solidFill>
              </a:rPr>
              <a:t>Pure tilt rotation!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1400" dirty="0" smtClean="0">
                <a:solidFill>
                  <a:schemeClr val="accent5"/>
                </a:solidFill>
              </a:rPr>
              <a:t> </a:t>
            </a:r>
            <a:r>
              <a:rPr lang="el-GR" dirty="0">
                <a:solidFill>
                  <a:srgbClr val="7030A0"/>
                </a:solidFill>
              </a:rPr>
              <a:t>θ</a:t>
            </a:r>
            <a:r>
              <a:rPr lang="en-AU" dirty="0">
                <a:solidFill>
                  <a:srgbClr val="7030A0"/>
                </a:solidFill>
              </a:rPr>
              <a:t>	= Fused pitch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800" dirty="0" smtClean="0">
                <a:solidFill>
                  <a:schemeClr val="accent5"/>
                </a:solidFill>
              </a:rPr>
              <a:t> </a:t>
            </a:r>
            <a:r>
              <a:rPr lang="el-GR" dirty="0" smtClean="0">
                <a:solidFill>
                  <a:schemeClr val="accent5"/>
                </a:solidFill>
              </a:rPr>
              <a:t>φ</a:t>
            </a:r>
            <a:r>
              <a:rPr lang="en-AU" dirty="0" smtClean="0">
                <a:solidFill>
                  <a:schemeClr val="accent5"/>
                </a:solidFill>
              </a:rPr>
              <a:t>	= Fused roll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1400" dirty="0" smtClean="0">
                <a:solidFill>
                  <a:schemeClr val="accent5"/>
                </a:solidFill>
              </a:rPr>
              <a:t> </a:t>
            </a:r>
            <a:r>
              <a:rPr lang="en-AU" dirty="0" smtClean="0">
                <a:solidFill>
                  <a:srgbClr val="FF33CC"/>
                </a:solidFill>
              </a:rPr>
              <a:t>h	= Hemisphere</a:t>
            </a:r>
          </a:p>
        </p:txBody>
      </p:sp>
      <p:pic>
        <p:nvPicPr>
          <p:cNvPr id="1026" name="Picture 2" descr="C:\Users\Phil\Documents\My LaTeX Documents\Fused Angles\presentation\Extra\fused_angles_frames_serie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il\Documents\My LaTeX Documents\Fused Angles\presentation\Extra\fused_angles_frames_seri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il\Documents\My LaTeX Documents\Fused Angles\presentation\Extra\fused_angles_frames_series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hil\Documents\My LaTeX Documents\Fused Angles\presentation\Extra\fused_angles_frames_series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hil\Documents\My LaTeX Documents\Fused Angles\presentation\Extra\fused_angles_frames_series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hil\Documents\My LaTeX Documents\Fused Angles\presentation\Extra\fused_angles_frames_series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hil\Documents\My LaTeX Documents\Fused Angles\presentation\Extra\fused_angles_frames_series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05" y="1196752"/>
            <a:ext cx="5505461" cy="52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 Level Sets</a:t>
            </a:r>
            <a:endParaRPr lang="en-AU" dirty="0"/>
          </a:p>
        </p:txBody>
      </p:sp>
      <p:pic>
        <p:nvPicPr>
          <p:cNvPr id="6146" name="Picture 2" descr="C:\Users\Phil\Documents\My LaTeX Documents\Fused Angles\presentation\images\fused_con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9" y="1340768"/>
            <a:ext cx="8879336" cy="50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 Level Sets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89" y="1347096"/>
            <a:ext cx="8879336" cy="50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Intersection of Level Sets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893" y="1056330"/>
            <a:ext cx="4896214" cy="56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Fused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038320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Condition for validity:</a:t>
            </a:r>
          </a:p>
          <a:p>
            <a:pPr marL="0" indent="0">
              <a:buNone/>
            </a:pPr>
            <a:r>
              <a:rPr lang="en-AU" b="1" dirty="0" smtClean="0"/>
              <a:t>			</a:t>
            </a:r>
            <a:r>
              <a:rPr lang="en-AU" b="1" dirty="0"/>
              <a:t>	 </a:t>
            </a:r>
            <a:r>
              <a:rPr lang="en-AU" b="1" dirty="0" smtClean="0"/>
              <a:t>         </a:t>
            </a:r>
            <a:r>
              <a:rPr lang="en-AU" b="1" dirty="0" smtClean="0">
                <a:solidFill>
                  <a:schemeClr val="accent2"/>
                </a:solidFill>
              </a:rPr>
              <a:t>Sine sum criterion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Set of all fused angles: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Phil\Documents\My LaTeX Documents\Fused Angles\presentation\Extra\FusedPara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97" y="1319782"/>
            <a:ext cx="3543607" cy="22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0196" y="1825561"/>
            <a:ext cx="3543607" cy="1698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C:\Users\Phil\Documents\My LaTeX Documents\Fused Angles\presentation\Extra\FusedAngles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4" y="3659707"/>
            <a:ext cx="7594751" cy="4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847" y="4409755"/>
            <a:ext cx="4252329" cy="5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hil\Documents\My LaTeX Documents\Fused Angles\presentation\Extra\FusedAnglesSetProp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26" y="5464773"/>
            <a:ext cx="4398646" cy="4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17856" y="4394200"/>
            <a:ext cx="4375904" cy="5181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6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Sine Sum Criterion</a:t>
            </a:r>
            <a:endParaRPr lang="en-AU" dirty="0"/>
          </a:p>
        </p:txBody>
      </p:sp>
      <p:pic>
        <p:nvPicPr>
          <p:cNvPr id="3074" name="Picture 2" descr="C:\Users\Phil\Documents\My LaTeX Documents\Fused Angles\presentation\Extra\pitch_roll_do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8" y="1282866"/>
            <a:ext cx="8136904" cy="48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Mathematical Definitions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By analysis of the geometric definitions: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098" name="Picture 2" descr="C:\Users\Phil\Documents\My LaTeX Documents\Fused Angles\presentation\Extra\MathDefnTi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48" y="2009314"/>
            <a:ext cx="3196105" cy="9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hil\Documents\My LaTeX Documents\Fused Angles\presentation\Extra\MathDefnFusedY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91" y="4941168"/>
            <a:ext cx="6026419" cy="9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hil\Documents\My LaTeX Documents\Fused Angles\presentation\Extra\MathDefnFus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46" y="3322569"/>
            <a:ext cx="3241829" cy="13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76056" y="4221088"/>
            <a:ext cx="113209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/>
          <p:cNvCxnSpPr/>
          <p:nvPr/>
        </p:nvCxnSpPr>
        <p:spPr>
          <a:xfrm>
            <a:off x="5036820" y="4617819"/>
            <a:ext cx="1217295" cy="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Representation Conversions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06216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Fused angles	</a:t>
            </a: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⇔  Tilt angles</a:t>
            </a:r>
            <a:endParaRPr lang="en-AU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Surprisingly fundamental </a:t>
            </a:r>
            <a:r>
              <a:rPr lang="en-AU" dirty="0" smtClean="0">
                <a:sym typeface="Wingdings" panose="05000000000000000000" pitchFamily="2" charset="2"/>
              </a:rPr>
              <a:t>conversions</a:t>
            </a: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Representations intricately linked</a:t>
            </a:r>
          </a:p>
          <a:p>
            <a:pPr marL="0" indent="0">
              <a:buNone/>
              <a:tabLst>
                <a:tab pos="2062163" algn="l"/>
              </a:tabLst>
            </a:pP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Fused angles	⇔  Rotation matrices, quaternions</a:t>
            </a: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Simple and robust conversions available</a:t>
            </a:r>
          </a:p>
          <a:p>
            <a:pPr marL="0" indent="0">
              <a:buNone/>
              <a:tabLst>
                <a:tab pos="2062163" algn="l"/>
              </a:tabLst>
            </a:pP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Tilt angles  ⇔  Rotation </a:t>
            </a:r>
            <a:r>
              <a:rPr lang="en-AU" b="1" dirty="0">
                <a:solidFill>
                  <a:schemeClr val="accent1"/>
                </a:solidFill>
                <a:sym typeface="Wingdings" panose="05000000000000000000" pitchFamily="2" charset="2"/>
              </a:rPr>
              <a:t>matrices, q</a:t>
            </a:r>
            <a:r>
              <a:rPr lang="en-AU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uaternions</a:t>
            </a:r>
          </a:p>
          <a:p>
            <a:pPr marL="0" indent="0">
              <a:buNone/>
            </a:pPr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Robust and direct conversions available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Simpler definition of fused yaw arises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Phil\Documents\My LaTeX Documents\Fused Angles\presentation\Extra\FusedYawDef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55" y="5517232"/>
            <a:ext cx="5285690" cy="4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4974" y="1249596"/>
            <a:ext cx="309634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sz="2800" b="1" i="1" dirty="0" smtClean="0">
                <a:solidFill>
                  <a:schemeClr val="accent2"/>
                </a:solidFill>
              </a:rPr>
              <a:t>Refer to the paper</a:t>
            </a:r>
            <a:endParaRPr lang="en-AU" sz="2800" b="1" i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4520" y="5455920"/>
            <a:ext cx="5379719" cy="5435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18504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accent1"/>
                </a:solidFill>
              </a:rPr>
              <a:t>T</a:t>
            </a:r>
            <a:r>
              <a:rPr lang="en-AU" b="1" dirty="0" smtClean="0">
                <a:solidFill>
                  <a:schemeClr val="accent1"/>
                </a:solidFill>
              </a:rPr>
              <a:t>ilt axis angle </a:t>
            </a:r>
            <a:r>
              <a:rPr lang="el-GR" b="1" dirty="0" smtClean="0">
                <a:solidFill>
                  <a:schemeClr val="accent1"/>
                </a:solidFill>
              </a:rPr>
              <a:t>γ</a:t>
            </a:r>
            <a:r>
              <a:rPr lang="en-AU" b="1" dirty="0" smtClean="0">
                <a:solidFill>
                  <a:schemeClr val="accent1"/>
                </a:solidFill>
              </a:rPr>
              <a:t> has singularities at </a:t>
            </a:r>
            <a:r>
              <a:rPr lang="el-GR" b="1" dirty="0" smtClean="0">
                <a:solidFill>
                  <a:schemeClr val="accent1"/>
                </a:solidFill>
              </a:rPr>
              <a:t>α</a:t>
            </a:r>
            <a:r>
              <a:rPr lang="en-AU" b="1" dirty="0" smtClean="0">
                <a:solidFill>
                  <a:schemeClr val="accent1"/>
                </a:solidFill>
              </a:rPr>
              <a:t> = 0, </a:t>
            </a:r>
            <a:r>
              <a:rPr lang="el-GR" b="1" dirty="0" smtClean="0">
                <a:solidFill>
                  <a:schemeClr val="accent1"/>
                </a:solidFill>
              </a:rPr>
              <a:t>π</a:t>
            </a:r>
            <a:endParaRPr lang="en-A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…but has increasingly little effect near </a:t>
            </a:r>
            <a:r>
              <a:rPr lang="el-GR" dirty="0" smtClean="0"/>
              <a:t>α</a:t>
            </a:r>
            <a:r>
              <a:rPr lang="en-AU" dirty="0" smtClean="0"/>
              <a:t> = 0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Fused yaw </a:t>
            </a:r>
            <a:r>
              <a:rPr lang="el-GR" b="1" dirty="0" smtClean="0">
                <a:solidFill>
                  <a:schemeClr val="accent1"/>
                </a:solidFill>
              </a:rPr>
              <a:t>ψ</a:t>
            </a:r>
            <a:r>
              <a:rPr lang="en-AU" b="1" dirty="0" smtClean="0">
                <a:solidFill>
                  <a:schemeClr val="accent1"/>
                </a:solidFill>
              </a:rPr>
              <a:t> has a singularity at </a:t>
            </a:r>
            <a:r>
              <a:rPr lang="el-GR" b="1" dirty="0" smtClean="0">
                <a:solidFill>
                  <a:schemeClr val="accent1"/>
                </a:solidFill>
              </a:rPr>
              <a:t>α</a:t>
            </a:r>
            <a:r>
              <a:rPr lang="en-AU" b="1" dirty="0" smtClean="0">
                <a:solidFill>
                  <a:schemeClr val="accent1"/>
                </a:solidFill>
              </a:rPr>
              <a:t> = </a:t>
            </a:r>
            <a:r>
              <a:rPr lang="el-GR" b="1" dirty="0" smtClean="0">
                <a:solidFill>
                  <a:schemeClr val="accent1"/>
                </a:solidFill>
              </a:rPr>
              <a:t>π</a:t>
            </a:r>
            <a:endParaRPr lang="en-A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Unavoidable due to the </a:t>
            </a:r>
            <a:r>
              <a:rPr lang="en-AU" dirty="0" err="1" smtClean="0"/>
              <a:t>minimality</a:t>
            </a:r>
            <a:r>
              <a:rPr lang="en-AU" dirty="0" smtClean="0"/>
              <a:t> of (</a:t>
            </a:r>
            <a:r>
              <a:rPr lang="el-GR" dirty="0" smtClean="0"/>
              <a:t>ψ</a:t>
            </a:r>
            <a:r>
              <a:rPr lang="en-AU" dirty="0" smtClean="0"/>
              <a:t>,</a:t>
            </a:r>
            <a:r>
              <a:rPr lang="el-GR" dirty="0" smtClean="0"/>
              <a:t>θ</a:t>
            </a:r>
            <a:r>
              <a:rPr lang="en-AU" dirty="0" smtClean="0"/>
              <a:t>,</a:t>
            </a:r>
            <a:r>
              <a:rPr lang="el-GR" dirty="0" smtClean="0"/>
              <a:t>φ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/>
              <a:t>	A</a:t>
            </a:r>
            <a:r>
              <a:rPr lang="en-AU" dirty="0" smtClean="0"/>
              <a:t>s ‘far away’ from the identity rotation as possible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Define </a:t>
            </a:r>
            <a:r>
              <a:rPr lang="el-GR" dirty="0" smtClean="0"/>
              <a:t>ψ</a:t>
            </a:r>
            <a:r>
              <a:rPr lang="en-AU" dirty="0" smtClean="0"/>
              <a:t> = 0 on this null set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Fused yaw and quaternions</a:t>
            </a:r>
            <a:endParaRPr lang="en-A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7171" name="Picture 3" descr="C:\Users\Phil\Documents\My LaTeX Documents\Fused Angles\presentation\images\FusedYawProper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65" y="5076314"/>
            <a:ext cx="3301270" cy="1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928224" y="5549890"/>
            <a:ext cx="3287553" cy="5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2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What is a rotation representation?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A parameterisation of the manifold of all 	rotations in three-dimensional Euclidean space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Why do we need them?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To perform calculations relating to rotations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Existing rotation representations?</a:t>
            </a:r>
          </a:p>
          <a:p>
            <a:pPr marL="0" indent="0">
              <a:buNone/>
            </a:pPr>
            <a:r>
              <a:rPr lang="en-AU" dirty="0" smtClean="0"/>
              <a:t>	Rotation matrices, quaternions, Euler angles, …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Why develop a new representation?</a:t>
            </a:r>
          </a:p>
          <a:p>
            <a:pPr marL="0" indent="0">
              <a:buNone/>
            </a:pPr>
            <a:r>
              <a:rPr lang="en-AU" dirty="0" smtClean="0"/>
              <a:t>	Desired for the analysis and control </a:t>
            </a:r>
            <a:r>
              <a:rPr lang="en-AU" dirty="0" smtClean="0"/>
              <a:t>of </a:t>
            </a:r>
            <a:r>
              <a:rPr lang="en-AU" dirty="0" smtClean="0"/>
              <a:t>	balancing bodies </a:t>
            </a:r>
            <a:r>
              <a:rPr lang="en-AU" dirty="0" smtClean="0"/>
              <a:t>in 3D (e.g</a:t>
            </a:r>
            <a:r>
              <a:rPr lang="en-AU" dirty="0" smtClean="0"/>
              <a:t>. a biped robot)</a:t>
            </a:r>
          </a:p>
        </p:txBody>
      </p:sp>
    </p:spTree>
    <p:extLst>
      <p:ext uri="{BB962C8B-B14F-4D97-AF65-F5344CB8AC3E}">
        <p14:creationId xmlns:p14="http://schemas.microsoft.com/office/powerpoint/2010/main" val="33747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Inverse of a fused angles rotation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sz="3600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Special case of zero fused yaw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C:\Users\Phil\Documents\My LaTeX Documents\Fused Angles\presentation\images\FusedInve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00" y="1937152"/>
            <a:ext cx="3968840" cy="24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7529" y="5154804"/>
            <a:ext cx="4448942" cy="10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640" y="4675208"/>
            <a:ext cx="5040560" cy="76944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dirty="0" smtClean="0"/>
              <a:t>Matlab/Octave Rotations Library</a:t>
            </a:r>
            <a:br>
              <a:rPr lang="en-AU" dirty="0" smtClean="0"/>
            </a:br>
            <a:r>
              <a:rPr lang="en-AU" sz="1600" dirty="0" smtClean="0">
                <a:hlinkClick r:id="rId2"/>
              </a:rPr>
              <a:t>https://github.com/AIS-Bonn/matlab_octave_rotations_lib</a:t>
            </a:r>
            <a:endParaRPr lang="en-AU" sz="1600" dirty="0" smtClean="0"/>
          </a:p>
        </p:txBody>
      </p:sp>
      <p:pic>
        <p:nvPicPr>
          <p:cNvPr id="3074" name="Picture 2" descr="C:\Users\Phil\Documents\My LaTeX Documents\Fused Angles\presentation\Extra\rotations_library_icon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8" y="4272776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82088"/>
            <a:ext cx="3543607" cy="22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535" y="1823616"/>
            <a:ext cx="3735648" cy="17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841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Thank you for your attention!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8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3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239397"/>
            <a:ext cx="5904658" cy="5115036"/>
          </a:xfrm>
        </p:spPr>
      </p:pic>
    </p:spTree>
    <p:extLst>
      <p:ext uri="{BB962C8B-B14F-4D97-AF65-F5344CB8AC3E}">
        <p14:creationId xmlns:p14="http://schemas.microsoft.com/office/powerpoint/2010/main" val="12834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50352"/>
          </a:xfrm>
        </p:spPr>
        <p:txBody>
          <a:bodyPr/>
          <a:lstStyle/>
          <a:p>
            <a:pPr marL="0" indent="0">
              <a:buNone/>
              <a:tabLst>
                <a:tab pos="277971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Containing set:</a:t>
            </a:r>
            <a:r>
              <a:rPr lang="en-AU" dirty="0" smtClean="0"/>
              <a:t>	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Parameters:	</a:t>
            </a:r>
            <a:r>
              <a:rPr lang="en-AU" dirty="0" smtClean="0"/>
              <a:t>	9 ⇒ Redundant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Constraints:</a:t>
            </a:r>
            <a:r>
              <a:rPr lang="en-AU" dirty="0" smtClean="0"/>
              <a:t>		</a:t>
            </a:r>
            <a:r>
              <a:rPr lang="en-AU" dirty="0" err="1" smtClean="0"/>
              <a:t>Orthogonality</a:t>
            </a:r>
            <a:r>
              <a:rPr lang="en-AU" dirty="0" smtClean="0"/>
              <a:t> (determinant +1)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Singularities:</a:t>
            </a:r>
            <a:r>
              <a:rPr lang="en-AU" dirty="0" smtClean="0"/>
              <a:t>	None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		Trivially exposes the basis vectors, 			computationally efficient for many 			tasks, numerical handling is difficult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7" y="1429049"/>
            <a:ext cx="5143946" cy="1101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Rotation Matrices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12" y="2865636"/>
            <a:ext cx="543658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82400"/>
          </a:xfrm>
        </p:spPr>
        <p:txBody>
          <a:bodyPr/>
          <a:lstStyle/>
          <a:p>
            <a:pPr marL="0" indent="0">
              <a:buNone/>
              <a:tabLst>
                <a:tab pos="277971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Containing set:</a:t>
            </a:r>
            <a:r>
              <a:rPr lang="en-AU" dirty="0" smtClean="0"/>
              <a:t>	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Parameters:	</a:t>
            </a:r>
            <a:r>
              <a:rPr lang="en-AU" dirty="0" smtClean="0"/>
              <a:t>	4 ⇒ Redundant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Constraints:</a:t>
            </a:r>
            <a:r>
              <a:rPr lang="en-AU" dirty="0" smtClean="0">
                <a:solidFill>
                  <a:schemeClr val="accent1"/>
                </a:solidFill>
              </a:rPr>
              <a:t>	</a:t>
            </a:r>
            <a:r>
              <a:rPr lang="en-AU" dirty="0" smtClean="0"/>
              <a:t>	Unit norm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Singularities:</a:t>
            </a:r>
            <a:r>
              <a:rPr lang="en-AU" dirty="0" smtClean="0"/>
              <a:t>	None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		Dual representation of almost every			rotation, computationally efficient 			for many tasks, unit norm</a:t>
            </a:r>
            <a:r>
              <a:rPr lang="en-AU" dirty="0"/>
              <a:t> </a:t>
            </a:r>
            <a:r>
              <a:rPr lang="en-AU" dirty="0" smtClean="0"/>
              <a:t>constraint 			must be numerically enforced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8" y="1556792"/>
            <a:ext cx="5025064" cy="43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Quaternions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36" y="2461528"/>
            <a:ext cx="2647418" cy="3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accent1"/>
                </a:solidFill>
              </a:rPr>
              <a:t>The problem:</a:t>
            </a:r>
          </a:p>
          <a:p>
            <a:pPr marL="0" indent="0">
              <a:buNone/>
            </a:pPr>
            <a:r>
              <a:rPr lang="en-AU" dirty="0"/>
              <a:t>	Find a representation that describes the state of 	balance in an intuitive and problem-relevant way, 	and yields information about the components of 	the rotation in the three major planes (</a:t>
            </a:r>
            <a:r>
              <a:rPr lang="en-AU" dirty="0" err="1"/>
              <a:t>xy</a:t>
            </a:r>
            <a:r>
              <a:rPr lang="en-AU" dirty="0"/>
              <a:t>, </a:t>
            </a:r>
            <a:r>
              <a:rPr lang="en-AU" dirty="0" err="1"/>
              <a:t>yz</a:t>
            </a:r>
            <a:r>
              <a:rPr lang="en-AU" dirty="0"/>
              <a:t>, </a:t>
            </a:r>
            <a:r>
              <a:rPr lang="en-AU" dirty="0" err="1"/>
              <a:t>xz</a:t>
            </a:r>
            <a:r>
              <a:rPr lang="en-AU" dirty="0"/>
              <a:t>)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Orientation</a:t>
            </a:r>
            <a:endParaRPr lang="en-A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A rotation relative to a global fixed frame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Relevant as an expression of attitude for balance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Environment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Fixed, z-axis points ‘up’ (i.e. opposite to gravity</a:t>
            </a:r>
            <a:r>
              <a:rPr lang="en-AU" dirty="0" smtClean="0"/>
              <a:t>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832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0326"/>
            <a:ext cx="8229600" cy="2074414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The solution:</a:t>
            </a: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accent2"/>
                </a:solidFill>
              </a:rPr>
              <a:t>Fused angles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(and the intermediate </a:t>
            </a:r>
            <a:r>
              <a:rPr lang="en-AU" b="1" dirty="0" smtClean="0">
                <a:solidFill>
                  <a:schemeClr val="accent2"/>
                </a:solidFill>
              </a:rPr>
              <a:t>tilt angles</a:t>
            </a:r>
            <a:r>
              <a:rPr lang="en-AU" dirty="0" smtClean="0">
                <a:solidFill>
                  <a:schemeClr val="accent2"/>
                </a:solidFill>
              </a:rPr>
              <a:t> </a:t>
            </a:r>
            <a:r>
              <a:rPr lang="en-AU" dirty="0" smtClean="0"/>
              <a:t>representation)</a:t>
            </a:r>
          </a:p>
        </p:txBody>
      </p:sp>
    </p:spTree>
    <p:extLst>
      <p:ext uri="{BB962C8B-B14F-4D97-AF65-F5344CB8AC3E}">
        <p14:creationId xmlns:p14="http://schemas.microsoft.com/office/powerpoint/2010/main" val="22947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Uses of Fused Angles to 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Attitude Estimator</a:t>
            </a:r>
            <a:r>
              <a:rPr lang="en-AU" b="1" baseline="30000" dirty="0" smtClean="0"/>
              <a:t> [1] [2]</a:t>
            </a:r>
          </a:p>
          <a:p>
            <a:pPr marL="0" indent="0">
              <a:buNone/>
            </a:pPr>
            <a:r>
              <a:rPr lang="en-AU" dirty="0"/>
              <a:t>	I</a:t>
            </a:r>
            <a:r>
              <a:rPr lang="en-AU" dirty="0" smtClean="0"/>
              <a:t>nternally based on the concept of fused angles 	for orientation resolution</a:t>
            </a:r>
          </a:p>
          <a:p>
            <a:pPr marL="0" indent="0">
              <a:buNone/>
            </a:pPr>
            <a:r>
              <a:rPr lang="en-AU" b="1" dirty="0" err="1" smtClean="0">
                <a:solidFill>
                  <a:schemeClr val="accent1"/>
                </a:solidFill>
              </a:rPr>
              <a:t>NimbRo</a:t>
            </a:r>
            <a:r>
              <a:rPr lang="en-AU" b="1" dirty="0" smtClean="0">
                <a:solidFill>
                  <a:schemeClr val="accent1"/>
                </a:solidFill>
              </a:rPr>
              <a:t> ROS Soccer Package</a:t>
            </a:r>
            <a:r>
              <a:rPr lang="en-AU" b="1" baseline="30000" dirty="0" smtClean="0">
                <a:solidFill>
                  <a:schemeClr val="accent1"/>
                </a:solidFill>
              </a:rPr>
              <a:t> </a:t>
            </a:r>
            <a:r>
              <a:rPr lang="en-AU" b="1" baseline="30000" dirty="0" smtClean="0"/>
              <a:t>[4] [5]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Intended for the </a:t>
            </a:r>
            <a:r>
              <a:rPr lang="en-AU" dirty="0" err="1" smtClean="0"/>
              <a:t>NimbRo</a:t>
            </a:r>
            <a:r>
              <a:rPr lang="en-AU" dirty="0" smtClean="0"/>
              <a:t>-OP humanoid robot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Fused angles are used for state estimation and 	the walking control engine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Matlab/Octave Rotations Library</a:t>
            </a:r>
            <a:r>
              <a:rPr lang="en-AU" b="1" baseline="30000" dirty="0" smtClean="0"/>
              <a:t> [6]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Library for computations related to rotations in 	3D (supports both fused angles and tilt angles)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2" y="1809038"/>
            <a:ext cx="976608" cy="97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" y="5138718"/>
            <a:ext cx="1175630" cy="117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8"/>
          <a:stretch/>
        </p:blipFill>
        <p:spPr>
          <a:xfrm>
            <a:off x="198977" y="3531486"/>
            <a:ext cx="982557" cy="9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Existing Representations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1"/>
            <a:ext cx="8229600" cy="49682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Rotation matrices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Quaternions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Euler angles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Axis-angle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Rotation vectors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dirty="0" smtClean="0"/>
              <a:t>Vectorial parameterisations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9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82400"/>
          </a:xfrm>
        </p:spPr>
        <p:txBody>
          <a:bodyPr/>
          <a:lstStyle/>
          <a:p>
            <a:pPr marL="0" indent="0">
              <a:buNone/>
              <a:tabLst>
                <a:tab pos="2779713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Containing set:</a:t>
            </a:r>
            <a:r>
              <a:rPr lang="en-AU" dirty="0" smtClean="0"/>
              <a:t>	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Parameters:</a:t>
            </a:r>
            <a:r>
              <a:rPr lang="en-AU" b="1" dirty="0" smtClean="0"/>
              <a:t>	</a:t>
            </a:r>
            <a:r>
              <a:rPr lang="en-AU" dirty="0" smtClean="0"/>
              <a:t>	3 ⇒ Minimal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Constraints:</a:t>
            </a:r>
            <a:r>
              <a:rPr lang="en-AU" dirty="0" smtClean="0"/>
              <a:t>		None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Singularities:</a:t>
            </a:r>
            <a:r>
              <a:rPr lang="en-AU" dirty="0" smtClean="0"/>
              <a:t>	Gimbal lock at the limits of </a:t>
            </a:r>
            <a:r>
              <a:rPr lang="el-GR" dirty="0" smtClean="0"/>
              <a:t>β</a:t>
            </a:r>
            <a:endParaRPr lang="en-AU" dirty="0" smtClean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Features:</a:t>
            </a:r>
            <a:r>
              <a:rPr lang="en-AU" dirty="0" smtClean="0"/>
              <a:t> 		Splits rotation into a sequence of			elemental rotations, numerically 			problematic near the singularities, 			computationally inefficient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00" y="1556792"/>
            <a:ext cx="3246401" cy="384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Intrinsic ZYX Euler Angles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36" y="2389173"/>
            <a:ext cx="4037426" cy="5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Intrinsic ZYX Euler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Relevant feature:</a:t>
            </a:r>
            <a:endParaRPr lang="en-A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 smtClean="0"/>
              <a:t>	Quantifies the amount of rotation about the 	x, y and z axes </a:t>
            </a:r>
            <a:r>
              <a:rPr lang="en-AU" dirty="0" smtClean="0">
                <a:solidFill>
                  <a:schemeClr val="accent2"/>
                </a:solidFill>
              </a:rPr>
              <a:t>≈ in the three major planes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chemeClr val="accent1"/>
                </a:solidFill>
              </a:rPr>
              <a:t>Problems: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AU" dirty="0"/>
              <a:t>	</a:t>
            </a:r>
            <a:r>
              <a:rPr lang="en-AU" dirty="0" smtClean="0"/>
              <a:t>Proximity of both gimbal lock singularities to 	normal working ranges, high local sensitivity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AU" dirty="0"/>
              <a:t>	</a:t>
            </a:r>
            <a:r>
              <a:rPr lang="en-AU" dirty="0" smtClean="0"/>
              <a:t>Requirement of an order of elemental rotations, 	leading to asymmetrical definitions of pitch/roll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AU" dirty="0"/>
              <a:t>	</a:t>
            </a:r>
            <a:r>
              <a:rPr lang="en-AU" dirty="0" smtClean="0"/>
              <a:t>Unintuitive non-axisymmetric behaviour of the 	yaw angle due to the reliance on axis projection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563888" y="2276872"/>
            <a:ext cx="4320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6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il\Documents\My LaTeX Documents\Fused Angles\presentation\Extra\tilt_angles_frames_series_cropp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hil\Documents\My LaTeX Documents\Fused Angles\presentation\Extra\tilt_angles_frames_series_croppe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hil\Documents\My LaTeX Documents\Fused Angles\presentation\Extra\tilt_angles_frames_series_croppe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1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hil\Documents\My LaTeX Documents\Fused Angles\presentation\Extra\tilt_angles_frames_series_cropped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hil\Documents\My LaTeX Documents\Fused Angles\presentation\Extra\tilt_angles_frames_series_cropped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hil\Documents\My LaTeX Documents\Fused Angles\presentation\Extra\tilt_angles_frames_series_cropped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8674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Tilt Angles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20799"/>
            <a:ext cx="8507288" cy="4412457"/>
          </a:xfrm>
        </p:spPr>
        <p:txBody>
          <a:bodyPr anchor="ctr" anchorCtr="0"/>
          <a:lstStyle/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b="1" dirty="0" smtClean="0">
                <a:solidFill>
                  <a:schemeClr val="accent1"/>
                </a:solidFill>
              </a:rPr>
              <a:t>Rotation G to B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l-GR" dirty="0" smtClean="0">
                <a:solidFill>
                  <a:schemeClr val="accent5"/>
                </a:solidFill>
              </a:rPr>
              <a:t>ψ</a:t>
            </a:r>
            <a:r>
              <a:rPr lang="en-AU" dirty="0" smtClean="0">
                <a:solidFill>
                  <a:schemeClr val="accent5"/>
                </a:solidFill>
              </a:rPr>
              <a:t>	= Fused yaw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n-AU" sz="1000" dirty="0" smtClean="0">
                <a:solidFill>
                  <a:srgbClr val="7030A0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γ</a:t>
            </a:r>
            <a:r>
              <a:rPr lang="en-AU" dirty="0" smtClean="0">
                <a:solidFill>
                  <a:srgbClr val="7030A0"/>
                </a:solidFill>
              </a:rPr>
              <a:t>	= Tilt axis angle</a:t>
            </a:r>
          </a:p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l-GR" dirty="0" smtClean="0">
                <a:solidFill>
                  <a:srgbClr val="FF33CC"/>
                </a:solidFill>
              </a:rPr>
              <a:t>α</a:t>
            </a:r>
            <a:r>
              <a:rPr lang="en-AU" dirty="0">
                <a:solidFill>
                  <a:srgbClr val="FF33CC"/>
                </a:solidFill>
              </a:rPr>
              <a:t>	</a:t>
            </a:r>
            <a:r>
              <a:rPr lang="en-AU" dirty="0" smtClean="0">
                <a:solidFill>
                  <a:srgbClr val="FF33CC"/>
                </a:solidFill>
              </a:rPr>
              <a:t>= Tilt angle</a:t>
            </a:r>
          </a:p>
        </p:txBody>
      </p:sp>
    </p:spTree>
    <p:extLst>
      <p:ext uri="{BB962C8B-B14F-4D97-AF65-F5344CB8AC3E}">
        <p14:creationId xmlns:p14="http://schemas.microsoft.com/office/powerpoint/2010/main" val="13115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187</Words>
  <Application>Microsoft Office PowerPoint</Application>
  <PresentationFormat>On-screen Show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Fused Angles for Body Orientation Representation</vt:lpstr>
      <vt:lpstr>Motivation</vt:lpstr>
      <vt:lpstr>Problem Definition</vt:lpstr>
      <vt:lpstr>Problem Definition</vt:lpstr>
      <vt:lpstr>Uses of Fused Angles to Date</vt:lpstr>
      <vt:lpstr>Existing Representations</vt:lpstr>
      <vt:lpstr>Intrinsic ZYX Euler Angles</vt:lpstr>
      <vt:lpstr>Intrinsic ZYX Euler Angles</vt:lpstr>
      <vt:lpstr>Tilt Angles</vt:lpstr>
      <vt:lpstr>Tilt Angles</vt:lpstr>
      <vt:lpstr>Fused Angles</vt:lpstr>
      <vt:lpstr>Fused Angle Level Sets</vt:lpstr>
      <vt:lpstr>Fused Angle Level Sets</vt:lpstr>
      <vt:lpstr>Intersection of Level Sets</vt:lpstr>
      <vt:lpstr>Fused Angles</vt:lpstr>
      <vt:lpstr>Sine Sum Criterion</vt:lpstr>
      <vt:lpstr>Mathematical Definitions</vt:lpstr>
      <vt:lpstr>Representation Conversions</vt:lpstr>
      <vt:lpstr>Properties</vt:lpstr>
      <vt:lpstr>Properties</vt:lpstr>
      <vt:lpstr>PowerPoint Presentation</vt:lpstr>
      <vt:lpstr>References</vt:lpstr>
      <vt:lpstr>Rotation Matrices</vt:lpstr>
      <vt:lpstr>Quaternions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Fused Angles for Body Orientation Representation</dc:title>
  <dc:creator>Philipp Allgeuer</dc:creator>
  <cp:lastModifiedBy>Philipp Allgeuer</cp:lastModifiedBy>
  <cp:revision>78</cp:revision>
  <dcterms:created xsi:type="dcterms:W3CDTF">2014-11-10T13:30:01Z</dcterms:created>
  <dcterms:modified xsi:type="dcterms:W3CDTF">2014-11-17T23:16:30Z</dcterms:modified>
</cp:coreProperties>
</file>