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80" r:id="rId4"/>
    <p:sldId id="279" r:id="rId5"/>
    <p:sldId id="281" r:id="rId6"/>
    <p:sldId id="278" r:id="rId7"/>
    <p:sldId id="282" r:id="rId8"/>
    <p:sldId id="283" r:id="rId9"/>
    <p:sldId id="285" r:id="rId10"/>
    <p:sldId id="286" r:id="rId11"/>
    <p:sldId id="284" r:id="rId12"/>
    <p:sldId id="287" r:id="rId13"/>
    <p:sldId id="289" r:id="rId14"/>
    <p:sldId id="288" r:id="rId15"/>
    <p:sldId id="29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DCC00"/>
    <a:srgbClr val="ACB000"/>
    <a:srgbClr val="D5DA00"/>
    <a:srgbClr val="FFCC00"/>
    <a:srgbClr val="000000"/>
    <a:srgbClr val="4F81BD"/>
    <a:srgbClr val="F2DCDB"/>
    <a:srgbClr val="D16309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64" autoAdjust="0"/>
  </p:normalViewPr>
  <p:slideViewPr>
    <p:cSldViewPr>
      <p:cViewPr varScale="1">
        <p:scale>
          <a:sx n="83" d="100"/>
          <a:sy n="83" d="100"/>
        </p:scale>
        <p:origin x="-133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1B3D-6F7D-450A-85A7-3028BCBF84CC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D9EB-F8E2-4353-A062-3977A15A83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72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D9EB-F8E2-4353-A062-3977A15A83F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51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96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843808" y="639236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ROS-based Framework for the </a:t>
            </a:r>
            <a:r>
              <a:rPr lang="en-A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NimbRo</a:t>
            </a:r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-OP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308304" y="639154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E2D5B51-CA17-4BED-9E2A-BC68BE343256}" type="slidenum">
              <a:rPr lang="en-AU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7544" y="639236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 15, 2013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80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79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61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04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44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1D-36C3-42EA-810F-537416AF5220}" type="datetimeFigureOut">
              <a:rPr lang="en-AU" smtClean="0"/>
              <a:t>12/10/2013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F32-D9A3-49CC-933B-D230761D7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06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Oct 15, 2013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ROS-based Framework for the </a:t>
            </a:r>
            <a:r>
              <a:rPr lang="en-AU" dirty="0" err="1" smtClean="0"/>
              <a:t>NimbRo</a:t>
            </a:r>
            <a:r>
              <a:rPr lang="en-AU" dirty="0" smtClean="0"/>
              <a:t>-OP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5F32-D9A3-49CC-933B-D230761D711D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20" descr="logo_uni_bonn_ai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019"/>
            <a:ext cx="1610794" cy="4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0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urceforge.net/projects/behaviourcontrol/" TargetMode="External"/><Relationship Id="rId4" Type="http://schemas.openxmlformats.org/officeDocument/2006/relationships/hyperlink" Target="http://sourceforge.net/projects/statecontrolle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NimbRo/nimbro-op-ro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0.jpeg"/><Relationship Id="rId7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\Documents\Uni Files\University of Bonn\AIS\Papers\ROS on NOP Presentation\Extra\NimbRo-OP_1_white_le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" b="53990"/>
          <a:stretch/>
        </p:blipFill>
        <p:spPr bwMode="auto">
          <a:xfrm>
            <a:off x="5127681" y="2712913"/>
            <a:ext cx="4226631" cy="44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7344816" cy="2259683"/>
          </a:xfrm>
        </p:spPr>
        <p:txBody>
          <a:bodyPr>
            <a:normAutofit/>
          </a:bodyPr>
          <a:lstStyle/>
          <a:p>
            <a:pPr algn="l"/>
            <a:r>
              <a:rPr lang="en-AU" dirty="0" smtClean="0"/>
              <a:t>A ROS-based Software Framework for the </a:t>
            </a:r>
            <a:r>
              <a:rPr lang="en-AU" dirty="0" err="1" smtClean="0"/>
              <a:t>NimbRo</a:t>
            </a:r>
            <a:r>
              <a:rPr lang="en-AU" dirty="0" smtClean="0"/>
              <a:t>-OP Humanoid Open Platform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16" y="3356992"/>
            <a:ext cx="6660232" cy="1080120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/>
                </a:solidFill>
              </a:rPr>
              <a:t>Philipp Allgeuer, Max Schwarz, Julio </a:t>
            </a:r>
            <a:r>
              <a:rPr lang="en-AU" sz="2400" dirty="0" err="1" smtClean="0">
                <a:solidFill>
                  <a:schemeClr val="tx1"/>
                </a:solidFill>
              </a:rPr>
              <a:t>Pastrana</a:t>
            </a:r>
            <a:endParaRPr lang="en-AU" sz="2400" dirty="0" smtClean="0">
              <a:solidFill>
                <a:schemeClr val="tx1"/>
              </a:solidFill>
            </a:endParaRPr>
          </a:p>
          <a:p>
            <a:pPr algn="l"/>
            <a:r>
              <a:rPr lang="en-AU" sz="2400" dirty="0" smtClean="0">
                <a:solidFill>
                  <a:schemeClr val="tx1"/>
                </a:solidFill>
              </a:rPr>
              <a:t>Sebastian </a:t>
            </a:r>
            <a:r>
              <a:rPr lang="en-AU" sz="2400" dirty="0" err="1" smtClean="0">
                <a:solidFill>
                  <a:schemeClr val="tx1"/>
                </a:solidFill>
              </a:rPr>
              <a:t>Schueller</a:t>
            </a:r>
            <a:r>
              <a:rPr lang="en-AU" sz="2400" dirty="0" smtClean="0">
                <a:solidFill>
                  <a:schemeClr val="tx1"/>
                </a:solidFill>
              </a:rPr>
              <a:t>, </a:t>
            </a:r>
            <a:r>
              <a:rPr lang="en-AU" sz="2400" dirty="0" err="1" smtClean="0">
                <a:solidFill>
                  <a:schemeClr val="tx1"/>
                </a:solidFill>
              </a:rPr>
              <a:t>Marcell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</a:rPr>
              <a:t>Missura</a:t>
            </a:r>
            <a:r>
              <a:rPr lang="en-AU" sz="2400" dirty="0" smtClean="0">
                <a:solidFill>
                  <a:schemeClr val="tx1"/>
                </a:solidFill>
              </a:rPr>
              <a:t>, Sven </a:t>
            </a:r>
            <a:r>
              <a:rPr lang="en-AU" sz="2400" dirty="0" err="1" smtClean="0">
                <a:solidFill>
                  <a:schemeClr val="tx1"/>
                </a:solidFill>
              </a:rPr>
              <a:t>Behnke</a:t>
            </a:r>
            <a:endParaRPr lang="en-AU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6" y="5805264"/>
            <a:ext cx="2438353" cy="57148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1520" y="4616192"/>
            <a:ext cx="6677328" cy="901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A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Institute for Computer Science VI</a:t>
            </a:r>
          </a:p>
          <a:p>
            <a:pPr algn="l">
              <a:spcBef>
                <a:spcPts val="0"/>
              </a:spcBef>
            </a:pPr>
            <a:r>
              <a:rPr lang="en-A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Autonomous Intelligent Systems</a:t>
            </a:r>
            <a:endParaRPr lang="en-A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Vision System</a:t>
            </a:r>
            <a:endParaRPr lang="en-AU" dirty="0"/>
          </a:p>
        </p:txBody>
      </p:sp>
      <p:pic>
        <p:nvPicPr>
          <p:cNvPr id="4" name="Picture 4" descr="C:\Users\Phil\Documents\Uni Files\University of Bonn\AIS\Papers\ROS on NOP Presentation\Extra\icon_vi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73"/>
          <a:stretch/>
        </p:blipFill>
        <p:spPr bwMode="auto">
          <a:xfrm flipH="1">
            <a:off x="-146344" y="-27931"/>
            <a:ext cx="1194557" cy="9366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Phil\Documents\Uni Files\University of Bonn\AIS\Papers\ROS on NOP Presentation\Extra\cv_detec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0" y="1455506"/>
            <a:ext cx="6349552" cy="47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 Estimation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Local pose of the </a:t>
            </a:r>
            <a:r>
              <a:rPr lang="en-AU" b="1" dirty="0" err="1" smtClean="0"/>
              <a:t>NimbRo</a:t>
            </a:r>
            <a:r>
              <a:rPr lang="en-AU" b="1" dirty="0" smtClean="0"/>
              <a:t>-OP</a:t>
            </a:r>
          </a:p>
          <a:p>
            <a:r>
              <a:rPr lang="en-AU" dirty="0"/>
              <a:t>	</a:t>
            </a:r>
            <a:r>
              <a:rPr lang="en-AU" dirty="0" smtClean="0"/>
              <a:t>Joint encoders → Forward kinematics</a:t>
            </a:r>
          </a:p>
          <a:p>
            <a:r>
              <a:rPr lang="en-AU" b="1" dirty="0" smtClean="0"/>
              <a:t>Torso attitude</a:t>
            </a:r>
          </a:p>
          <a:p>
            <a:r>
              <a:rPr lang="en-AU" dirty="0"/>
              <a:t>	</a:t>
            </a:r>
            <a:r>
              <a:rPr lang="en-AU" dirty="0" smtClean="0"/>
              <a:t>3-axis accelerometer, 3-axis gyroscope</a:t>
            </a:r>
          </a:p>
          <a:p>
            <a:r>
              <a:rPr lang="en-AU" dirty="0"/>
              <a:t>	</a:t>
            </a:r>
            <a:r>
              <a:rPr lang="en-AU" dirty="0" smtClean="0"/>
              <a:t>Angle estimation filter to get fused angle</a:t>
            </a:r>
          </a:p>
          <a:p>
            <a:r>
              <a:rPr lang="en-AU" b="1" dirty="0" smtClean="0"/>
              <a:t>Global pose of the </a:t>
            </a:r>
            <a:r>
              <a:rPr lang="en-AU" b="1" dirty="0" err="1" smtClean="0"/>
              <a:t>NimbRo</a:t>
            </a:r>
            <a:r>
              <a:rPr lang="en-AU" b="1" dirty="0" smtClean="0"/>
              <a:t>-OP</a:t>
            </a:r>
          </a:p>
          <a:p>
            <a:r>
              <a:rPr lang="en-AU" dirty="0"/>
              <a:t>	</a:t>
            </a:r>
            <a:r>
              <a:rPr lang="en-AU" dirty="0" smtClean="0"/>
              <a:t>Localization using particle filter (beta)</a:t>
            </a:r>
          </a:p>
          <a:p>
            <a:r>
              <a:rPr lang="en-AU" dirty="0" smtClean="0"/>
              <a:t>	Processes compass readings, white line crossings 	and goal post detections</a:t>
            </a:r>
          </a:p>
        </p:txBody>
      </p:sp>
      <p:pic>
        <p:nvPicPr>
          <p:cNvPr id="8194" name="Picture 2" descr="C:\Users\Phil\Documents\Uni Files\University of Bonn\AIS\Papers\ROS on NOP Presentation\Extra\icon_state_estim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" y="24304"/>
            <a:ext cx="912714" cy="9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Configuration Server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824536"/>
          </a:xfrm>
        </p:spPr>
        <p:txBody>
          <a:bodyPr/>
          <a:lstStyle/>
          <a:p>
            <a:r>
              <a:rPr lang="en-AU" b="1" dirty="0" smtClean="0"/>
              <a:t>How to dynamically configure system parameters?</a:t>
            </a:r>
          </a:p>
          <a:p>
            <a:r>
              <a:rPr lang="en-AU" b="1" dirty="0"/>
              <a:t>	</a:t>
            </a:r>
            <a:r>
              <a:rPr lang="en-AU" dirty="0" smtClean="0"/>
              <a:t>ROS parameter server?</a:t>
            </a:r>
            <a:endParaRPr lang="en-AU" dirty="0"/>
          </a:p>
          <a:p>
            <a:r>
              <a:rPr lang="en-AU" dirty="0"/>
              <a:t>	</a:t>
            </a:r>
            <a:r>
              <a:rPr lang="en-AU" dirty="0" smtClean="0"/>
              <a:t>ROS dynamic reconfigure package?</a:t>
            </a:r>
          </a:p>
          <a:p>
            <a:r>
              <a:rPr lang="en-AU" dirty="0"/>
              <a:t>	</a:t>
            </a:r>
            <a:r>
              <a:rPr lang="en-AU" dirty="0" smtClean="0"/>
              <a:t>Configuration server?</a:t>
            </a:r>
          </a:p>
          <a:p>
            <a:r>
              <a:rPr lang="en-AU" b="1" dirty="0" smtClean="0"/>
              <a:t>Features:</a:t>
            </a:r>
          </a:p>
          <a:p>
            <a:r>
              <a:rPr lang="en-AU" dirty="0"/>
              <a:t>	</a:t>
            </a:r>
            <a:r>
              <a:rPr lang="en-AU" dirty="0" smtClean="0"/>
              <a:t>Centralized manager and storage location for 	system parameters, with runtime </a:t>
            </a:r>
            <a:r>
              <a:rPr lang="en-AU" dirty="0" err="1" smtClean="0"/>
              <a:t>reconfigurability</a:t>
            </a:r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Parameters are shared globally across nodes</a:t>
            </a:r>
          </a:p>
          <a:p>
            <a:r>
              <a:rPr lang="en-AU" dirty="0"/>
              <a:t>	</a:t>
            </a:r>
            <a:r>
              <a:rPr lang="en-AU" dirty="0" smtClean="0"/>
              <a:t>Can load and save entire parameter hierarchy</a:t>
            </a:r>
          </a:p>
        </p:txBody>
      </p:sp>
      <p:pic>
        <p:nvPicPr>
          <p:cNvPr id="9218" name="Picture 2" descr="C:\Users\Phil\Documents\Uni Files\University of Bonn\AIS\Papers\ROS on NOP Presentation\Extra\icon_config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" y="83120"/>
            <a:ext cx="753592" cy="7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76216" y="2273406"/>
            <a:ext cx="335377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6216" y="2782542"/>
            <a:ext cx="506827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Phil\Documents\Uni Files\University of Bonn\AIS\Papers\ROS on NOP Presentation\Extra\cross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6" y="2067210"/>
            <a:ext cx="503332" cy="4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hil\Documents\Uni Files\University of Bonn\AIS\Papers\ROS on NOP Presentation\Extra\cross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48" y="2576346"/>
            <a:ext cx="503332" cy="4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10267" y="3022021"/>
            <a:ext cx="40557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/>
              <a:t>Configuration server           </a:t>
            </a:r>
            <a:endParaRPr lang="en-AU" sz="2800" dirty="0"/>
          </a:p>
        </p:txBody>
      </p:sp>
      <p:pic>
        <p:nvPicPr>
          <p:cNvPr id="1026" name="Picture 2" descr="C:\Users\Phil\Documents\Uni Files\University of Bonn\AIS\Papers\ROS on NOP Presentation\Extra\tick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37" y="3001755"/>
            <a:ext cx="450843" cy="4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System Visualization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" y="1433096"/>
            <a:ext cx="8012670" cy="4824412"/>
          </a:xfrm>
        </p:spPr>
      </p:pic>
      <p:pic>
        <p:nvPicPr>
          <p:cNvPr id="11266" name="Picture 2" descr="C:\Users\Phil\Documents\Uni Files\University of Bonn\AIS\Papers\ROS on NOP Presentation\Extra\icon_visualiz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" y="-6732"/>
            <a:ext cx="860172" cy="8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2144" y="1670304"/>
            <a:ext cx="3066288" cy="18775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52144" y="3547872"/>
            <a:ext cx="3066288" cy="25664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218432" y="1670304"/>
            <a:ext cx="4340352" cy="64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218432" y="2310384"/>
            <a:ext cx="4340352" cy="38039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64022" y="1670304"/>
            <a:ext cx="588122" cy="44439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7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Behavior</a:t>
            </a:r>
            <a:r>
              <a:rPr lang="en-AU" dirty="0" smtClean="0"/>
              <a:t> 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Implemented using </a:t>
            </a:r>
            <a:r>
              <a:rPr lang="en-AU" b="1" dirty="0" err="1" smtClean="0"/>
              <a:t>behavior</a:t>
            </a:r>
            <a:r>
              <a:rPr lang="en-AU" b="1" dirty="0" smtClean="0"/>
              <a:t> control frameworks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sz="1200" dirty="0" smtClean="0"/>
          </a:p>
          <a:p>
            <a:r>
              <a:rPr lang="en-AU" b="1" dirty="0" smtClean="0"/>
              <a:t>Predominant architecture in use here is the BCF</a:t>
            </a:r>
          </a:p>
          <a:p>
            <a:r>
              <a:rPr lang="en-AU" b="1" dirty="0" smtClean="0"/>
              <a:t>Soccer </a:t>
            </a:r>
            <a:r>
              <a:rPr lang="en-AU" b="1" dirty="0" err="1" smtClean="0"/>
              <a:t>behaviors</a:t>
            </a:r>
            <a:r>
              <a:rPr lang="en-AU" b="1" dirty="0" smtClean="0"/>
              <a:t> have been implemented:</a:t>
            </a:r>
          </a:p>
          <a:p>
            <a:r>
              <a:rPr lang="en-AU" dirty="0"/>
              <a:t>	</a:t>
            </a:r>
            <a:r>
              <a:rPr lang="en-AU" dirty="0" smtClean="0"/>
              <a:t>Search for the ball and walk behind it, while 	avoiding obstacles</a:t>
            </a:r>
          </a:p>
          <a:p>
            <a:r>
              <a:rPr lang="en-AU" dirty="0"/>
              <a:t>	</a:t>
            </a:r>
            <a:r>
              <a:rPr lang="en-AU" dirty="0" smtClean="0"/>
              <a:t>Dribble and kick the ball towards the goal</a:t>
            </a:r>
            <a:endParaRPr lang="en-AU" dirty="0"/>
          </a:p>
        </p:txBody>
      </p:sp>
      <p:pic>
        <p:nvPicPr>
          <p:cNvPr id="10242" name="Picture 2" descr="C:\Users\Phil\Documents\Uni Files\University of Bonn\AIS\Papers\ROS on NOP Presentation\Extra\behaviour_control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13" y="31309"/>
            <a:ext cx="805404" cy="8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60032" y="2204864"/>
            <a:ext cx="3672408" cy="1012602"/>
            <a:chOff x="4860032" y="2132856"/>
            <a:chExt cx="3672408" cy="1012602"/>
          </a:xfrm>
        </p:grpSpPr>
        <p:sp>
          <p:nvSpPr>
            <p:cNvPr id="6" name="TextBox 5"/>
            <p:cNvSpPr txBox="1"/>
            <p:nvPr/>
          </p:nvSpPr>
          <p:spPr>
            <a:xfrm>
              <a:off x="5796136" y="2162104"/>
              <a:ext cx="2736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err="1" smtClean="0"/>
                <a:t>Behavior</a:t>
              </a:r>
              <a:r>
                <a:rPr lang="en-AU" sz="2800" dirty="0" smtClean="0"/>
                <a:t> Control Framework (BCF)</a:t>
              </a:r>
              <a:endParaRPr lang="en-AU" sz="2800" dirty="0"/>
            </a:p>
          </p:txBody>
        </p:sp>
        <p:pic>
          <p:nvPicPr>
            <p:cNvPr id="7" name="Picture 4" descr="C:\Users\Phil\Downloads\behaviour_control_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32856"/>
              <a:ext cx="1012604" cy="101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11560" y="2234112"/>
            <a:ext cx="3636548" cy="954107"/>
            <a:chOff x="647420" y="2162104"/>
            <a:chExt cx="3636548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763688" y="2162104"/>
              <a:ext cx="2520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State Controller Library (SCL)</a:t>
              </a:r>
              <a:endParaRPr lang="en-AU" sz="2800" dirty="0"/>
            </a:p>
          </p:txBody>
        </p:sp>
        <p:pic>
          <p:nvPicPr>
            <p:cNvPr id="8" name="Picture 5" descr="C:\Users\Phil\Downloads\state_controller_ic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20" y="2203724"/>
              <a:ext cx="1073394" cy="87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23528" y="3284984"/>
            <a:ext cx="4357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hlinkClick r:id="rId4"/>
              </a:rPr>
              <a:t>http://sourceforge.net/projects/statecontroller/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88202" y="3284984"/>
            <a:ext cx="4574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hlinkClick r:id="rId5"/>
              </a:rPr>
              <a:t>http://sourceforge.net/projects/behaviourcontrol/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5475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Software Release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Link to ROS software release:</a:t>
            </a:r>
          </a:p>
          <a:p>
            <a:r>
              <a:rPr lang="en-AU" dirty="0"/>
              <a:t>	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github.com/NimbRo/nimbro-op-ros</a:t>
            </a:r>
            <a:endParaRPr lang="en-AU" dirty="0" smtClean="0"/>
          </a:p>
          <a:p>
            <a:pPr>
              <a:spcBef>
                <a:spcPts val="0"/>
              </a:spcBef>
            </a:pPr>
            <a:r>
              <a:rPr lang="en-AU" dirty="0"/>
              <a:t>	</a:t>
            </a:r>
            <a:r>
              <a:rPr lang="en-AU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Last updated Oct 7, 2013</a:t>
            </a:r>
          </a:p>
          <a:p>
            <a:r>
              <a:rPr lang="en-AU" b="1" dirty="0" smtClean="0"/>
              <a:t>Future </a:t>
            </a:r>
            <a:r>
              <a:rPr lang="en-AU" b="1" dirty="0" smtClean="0"/>
              <a:t>work</a:t>
            </a:r>
            <a:endParaRPr lang="en-AU" b="1" dirty="0" smtClean="0"/>
          </a:p>
          <a:p>
            <a:r>
              <a:rPr lang="en-AU" dirty="0" smtClean="0"/>
              <a:t>	ROS framework is expected to be subject to 	further revisions and additions</a:t>
            </a:r>
          </a:p>
          <a:p>
            <a:r>
              <a:rPr lang="en-AU" dirty="0" smtClean="0"/>
              <a:t>	e.g.	Object tracking and filtering</a:t>
            </a:r>
          </a:p>
          <a:p>
            <a:pPr>
              <a:tabLst>
                <a:tab pos="1524000" algn="l"/>
              </a:tabLst>
            </a:pPr>
            <a:r>
              <a:rPr lang="en-AU" dirty="0"/>
              <a:t>	</a:t>
            </a:r>
            <a:r>
              <a:rPr lang="en-AU" dirty="0" smtClean="0"/>
              <a:t>	Integration of physics-based simulator</a:t>
            </a:r>
          </a:p>
          <a:p>
            <a:r>
              <a:rPr lang="en-AU" dirty="0" smtClean="0"/>
              <a:t>		More advanced soccer </a:t>
            </a:r>
            <a:r>
              <a:rPr lang="en-AU" dirty="0" err="1" smtClean="0"/>
              <a:t>behaviors</a:t>
            </a:r>
            <a:endParaRPr lang="en-AU" dirty="0"/>
          </a:p>
        </p:txBody>
      </p:sp>
      <p:pic>
        <p:nvPicPr>
          <p:cNvPr id="12291" name="Picture 3" descr="C:\Users\Phil\Downloads\1381517539_Internet - R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" y="37232"/>
            <a:ext cx="819800" cy="8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Phil\Documents\Uni Files\University of Bonn\AIS\Papers\ROS on NOP Presentation\Extra\NimbRo-OP_1_white_left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6804248" y="1229668"/>
            <a:ext cx="2448272" cy="51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hil\Documents\Uni Files\University of Bonn\AIS\Papers\ROS on NOP Presentation\Extra\software_architectur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30992"/>
            <a:ext cx="7056784" cy="19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il\Documents\Uni Files\University of Bonn\AIS\Papers\ROS on NOP Presentation\Extra\trajectory_editor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4" y="4012136"/>
            <a:ext cx="3179967" cy="20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il\Documents\Uni Files\University of Bonn\AIS\Papers\ROS on NOP Presentation\Extra\visualization_snap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11" y="4012136"/>
            <a:ext cx="3391025" cy="20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en-AU" dirty="0" smtClean="0"/>
              <a:t>Thank you for your attention!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5763 L 0 -4.44444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il\Documents\Uni Files\University of Bonn\AIS\Papers\ROS on NOP Presentation\Extra\nao_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42" y="3068960"/>
            <a:ext cx="1901731" cy="32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Why do we want a framework?</a:t>
            </a:r>
          </a:p>
          <a:p>
            <a:r>
              <a:rPr lang="en-AU" dirty="0"/>
              <a:t>	</a:t>
            </a:r>
            <a:r>
              <a:rPr lang="en-AU" dirty="0" smtClean="0"/>
              <a:t>Implement features in a structured environment</a:t>
            </a:r>
          </a:p>
          <a:p>
            <a:r>
              <a:rPr lang="en-AU" dirty="0"/>
              <a:t>	</a:t>
            </a:r>
            <a:r>
              <a:rPr lang="en-AU" dirty="0" smtClean="0"/>
              <a:t>Provide out of the box capabilities</a:t>
            </a:r>
          </a:p>
          <a:p>
            <a:r>
              <a:rPr lang="en-AU" b="1" dirty="0" smtClean="0"/>
              <a:t>Why use ROS?</a:t>
            </a:r>
          </a:p>
          <a:p>
            <a:r>
              <a:rPr lang="en-AU" dirty="0"/>
              <a:t>	</a:t>
            </a:r>
            <a:r>
              <a:rPr lang="en-AU" dirty="0" smtClean="0"/>
              <a:t>Open source, modular, easy code reuse</a:t>
            </a:r>
          </a:p>
          <a:p>
            <a:r>
              <a:rPr lang="en-AU" dirty="0" smtClean="0"/>
              <a:t>	Hardware abstraction, low-level control</a:t>
            </a:r>
          </a:p>
          <a:p>
            <a:r>
              <a:rPr lang="en-AU" b="1" dirty="0" smtClean="0"/>
              <a:t>Other robots with ROS frameworks?</a:t>
            </a:r>
          </a:p>
          <a:p>
            <a:r>
              <a:rPr lang="en-AU" dirty="0"/>
              <a:t>	</a:t>
            </a:r>
            <a:r>
              <a:rPr lang="en-AU" dirty="0" smtClean="0"/>
              <a:t>Willow Garage PR2, </a:t>
            </a:r>
            <a:r>
              <a:rPr lang="en-AU" dirty="0" err="1" smtClean="0"/>
              <a:t>Cosero</a:t>
            </a:r>
            <a:r>
              <a:rPr lang="en-AU" dirty="0" smtClean="0"/>
              <a:t> </a:t>
            </a:r>
            <a:r>
              <a:rPr lang="en-AU" dirty="0" err="1" smtClean="0"/>
              <a:t>NimbRo</a:t>
            </a:r>
            <a:endParaRPr lang="en-AU" dirty="0" smtClean="0"/>
          </a:p>
          <a:p>
            <a:r>
              <a:rPr lang="en-AU" dirty="0"/>
              <a:t>	</a:t>
            </a:r>
            <a:r>
              <a:rPr lang="en-AU" dirty="0" err="1" smtClean="0"/>
              <a:t>TurtleBot</a:t>
            </a:r>
            <a:r>
              <a:rPr lang="en-AU" dirty="0" smtClean="0"/>
              <a:t>, </a:t>
            </a:r>
            <a:r>
              <a:rPr lang="en-AU" dirty="0" err="1" smtClean="0"/>
              <a:t>Aldebaran</a:t>
            </a:r>
            <a:r>
              <a:rPr lang="en-AU" dirty="0" smtClean="0"/>
              <a:t> </a:t>
            </a:r>
            <a:r>
              <a:rPr lang="en-AU" dirty="0" err="1" smtClean="0"/>
              <a:t>Nao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83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Robot Operating System (ROS)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824536"/>
          </a:xfrm>
        </p:spPr>
        <p:txBody>
          <a:bodyPr/>
          <a:lstStyle/>
          <a:p>
            <a:r>
              <a:rPr lang="en-AU" b="1" dirty="0" smtClean="0"/>
              <a:t>What is ROS?</a:t>
            </a:r>
          </a:p>
          <a:p>
            <a:r>
              <a:rPr lang="en-AU" dirty="0"/>
              <a:t>	M</a:t>
            </a:r>
            <a:r>
              <a:rPr lang="en-AU" dirty="0" smtClean="0"/>
              <a:t>eta-operating system designed for robots</a:t>
            </a:r>
          </a:p>
          <a:p>
            <a:r>
              <a:rPr lang="en-AU" dirty="0"/>
              <a:t>	</a:t>
            </a:r>
            <a:r>
              <a:rPr lang="en-AU" dirty="0" smtClean="0"/>
              <a:t>Community-based open source initiative</a:t>
            </a:r>
          </a:p>
          <a:p>
            <a:r>
              <a:rPr lang="en-AU" dirty="0"/>
              <a:t>	</a:t>
            </a:r>
            <a:r>
              <a:rPr lang="en-AU" dirty="0" smtClean="0"/>
              <a:t>Open Source Robotics Foundation, Willow Garage</a:t>
            </a:r>
          </a:p>
          <a:p>
            <a:r>
              <a:rPr lang="en-AU" b="1" dirty="0" smtClean="0"/>
              <a:t>Pros and cons of ROS?</a:t>
            </a:r>
          </a:p>
          <a:p>
            <a:r>
              <a:rPr lang="en-AU" dirty="0"/>
              <a:t>	</a:t>
            </a:r>
            <a:r>
              <a:rPr lang="en-AU" dirty="0" smtClean="0"/>
              <a:t>Modular, hardware portable, flexible</a:t>
            </a:r>
          </a:p>
          <a:p>
            <a:r>
              <a:rPr lang="en-AU" dirty="0"/>
              <a:t>	</a:t>
            </a:r>
            <a:r>
              <a:rPr lang="en-AU" dirty="0" smtClean="0"/>
              <a:t>Provides abstraction layers and device drivers</a:t>
            </a:r>
          </a:p>
          <a:p>
            <a:r>
              <a:rPr lang="en-AU" dirty="0"/>
              <a:t>	</a:t>
            </a:r>
            <a:r>
              <a:rPr lang="en-AU" dirty="0" smtClean="0"/>
              <a:t>Large ROS package repository, code sharing</a:t>
            </a:r>
          </a:p>
          <a:p>
            <a:r>
              <a:rPr lang="en-AU" dirty="0"/>
              <a:t>	</a:t>
            </a:r>
            <a:r>
              <a:rPr lang="en-AU" dirty="0" smtClean="0"/>
              <a:t>System communications overhead</a:t>
            </a:r>
            <a:endParaRPr lang="en-AU" dirty="0"/>
          </a:p>
        </p:txBody>
      </p:sp>
      <p:pic>
        <p:nvPicPr>
          <p:cNvPr id="2050" name="Picture 2" descr="C:\Users\Phil\Documents\Uni Files\University of Bonn\AIS\Papers\ROS on NOP Presentation\Extra\Logo-R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20" y="2987382"/>
            <a:ext cx="5040560" cy="11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3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32691 -0.285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NimbRo</a:t>
            </a:r>
            <a:r>
              <a:rPr lang="en-AU" dirty="0" smtClean="0"/>
              <a:t>-OP Robot</a:t>
            </a:r>
            <a:endParaRPr lang="en-AU" dirty="0"/>
          </a:p>
        </p:txBody>
      </p:sp>
      <p:pic>
        <p:nvPicPr>
          <p:cNvPr id="3075" name="Picture 3" descr="C:\Users\Phil\Documents\Uni Files\University of Bonn\AIS\Papers\ROS on NOP Presentation\Extra\NimbRo-OP_1_white_le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32" y="1143032"/>
            <a:ext cx="2448272" cy="52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13"/>
            <a:r>
              <a:rPr lang="en-AU" b="1" dirty="0" err="1" smtClean="0"/>
              <a:t>Robotis</a:t>
            </a:r>
            <a:r>
              <a:rPr lang="en-AU" b="1" dirty="0" smtClean="0"/>
              <a:t> </a:t>
            </a:r>
            <a:r>
              <a:rPr lang="en-AU" b="1" dirty="0" err="1" smtClean="0"/>
              <a:t>Dynamixel</a:t>
            </a:r>
            <a:r>
              <a:rPr lang="en-AU" b="1" dirty="0" smtClean="0"/>
              <a:t> MX Series Actuators</a:t>
            </a:r>
          </a:p>
          <a:p>
            <a:pPr defTabSz="722313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× MX-64:	Shoulder, elbow, neck</a:t>
            </a:r>
          </a:p>
          <a:p>
            <a:pPr defTabSz="722313"/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12 × MX-106:	Hip, knee, ankle</a:t>
            </a:r>
          </a:p>
          <a:p>
            <a:pPr defTabSz="722313"/>
            <a:endParaRPr lang="en-AU" dirty="0" smtClean="0"/>
          </a:p>
          <a:p>
            <a:pPr defTabSz="722313"/>
            <a:r>
              <a:rPr lang="en-AU" b="1" dirty="0" smtClean="0"/>
              <a:t>Materials</a:t>
            </a:r>
          </a:p>
          <a:p>
            <a:pPr defTabSz="722313"/>
            <a:r>
              <a:rPr lang="en-AU" dirty="0" smtClean="0"/>
              <a:t>Carbon composite</a:t>
            </a:r>
          </a:p>
          <a:p>
            <a:pPr defTabSz="722313"/>
            <a:r>
              <a:rPr lang="en-AU" dirty="0" smtClean="0"/>
              <a:t>Aluminium, ABS+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  <a:p>
            <a:pPr defTabSz="722313"/>
            <a:endParaRPr lang="en-AU" dirty="0"/>
          </a:p>
          <a:p>
            <a:pPr defTabSz="722313"/>
            <a:r>
              <a:rPr lang="en-AU" b="1" dirty="0"/>
              <a:t>Dimensions</a:t>
            </a:r>
          </a:p>
          <a:p>
            <a:pPr defTabSz="722313"/>
            <a:r>
              <a:rPr lang="en-AU" dirty="0">
                <a:solidFill>
                  <a:schemeClr val="accent4"/>
                </a:solidFill>
              </a:rPr>
              <a:t>Height 95cm, 6.6kg</a:t>
            </a:r>
          </a:p>
          <a:p>
            <a:pPr defTabSz="722313"/>
            <a:endParaRPr lang="en-AU" dirty="0"/>
          </a:p>
          <a:p>
            <a:pPr defTabSz="722313"/>
            <a:r>
              <a:rPr lang="en-AU" b="1" dirty="0" smtClean="0"/>
              <a:t>Battery</a:t>
            </a:r>
          </a:p>
          <a:p>
            <a:pPr defTabSz="722313"/>
            <a:r>
              <a:rPr lang="en-AU" dirty="0" smtClean="0">
                <a:solidFill>
                  <a:schemeClr val="accent3">
                    <a:lumMod val="75000"/>
                  </a:schemeClr>
                </a:solidFill>
              </a:rPr>
              <a:t>Lithium Polymer</a:t>
            </a:r>
          </a:p>
          <a:p>
            <a:pPr defTabSz="722313"/>
            <a:r>
              <a:rPr lang="en-AU" dirty="0" smtClean="0">
                <a:solidFill>
                  <a:schemeClr val="accent3">
                    <a:lumMod val="75000"/>
                  </a:schemeClr>
                </a:solidFill>
              </a:rPr>
              <a:t>14.8V, 3.6Ah</a:t>
            </a:r>
            <a:endParaRPr lang="en-AU" dirty="0" smtClean="0">
              <a:solidFill>
                <a:schemeClr val="accent4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47864" y="1844824"/>
            <a:ext cx="2801560" cy="1584176"/>
            <a:chOff x="3347864" y="1844824"/>
            <a:chExt cx="2801560" cy="1584176"/>
          </a:xfrm>
        </p:grpSpPr>
        <p:sp>
          <p:nvSpPr>
            <p:cNvPr id="5" name="Oval 4"/>
            <p:cNvSpPr/>
            <p:nvPr/>
          </p:nvSpPr>
          <p:spPr>
            <a:xfrm>
              <a:off x="5148064" y="184482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2</a:t>
              </a:r>
              <a:endParaRPr lang="en-AU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52120" y="210680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2</a:t>
              </a:r>
              <a:endParaRPr lang="en-AU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563888" y="21328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2</a:t>
              </a:r>
              <a:endParaRPr lang="en-AU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347864" y="300603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1</a:t>
              </a:r>
              <a:endParaRPr lang="en-AU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61392" y="312826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1</a:t>
              </a:r>
              <a:endParaRPr lang="en-AU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4897755" y="2063115"/>
              <a:ext cx="264795" cy="15621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436096" y="2326640"/>
              <a:ext cx="238264" cy="12332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32860" y="2357120"/>
              <a:ext cx="162560" cy="9906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581491" y="3329940"/>
              <a:ext cx="290989" cy="9906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629660" y="3202940"/>
              <a:ext cx="222260" cy="9112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228320" y="3485306"/>
            <a:ext cx="2711832" cy="2355424"/>
            <a:chOff x="3228320" y="3485306"/>
            <a:chExt cx="2711832" cy="2355424"/>
          </a:xfrm>
        </p:grpSpPr>
        <p:sp>
          <p:nvSpPr>
            <p:cNvPr id="51" name="Oval 50"/>
            <p:cNvSpPr/>
            <p:nvPr/>
          </p:nvSpPr>
          <p:spPr>
            <a:xfrm>
              <a:off x="5652120" y="5517232"/>
              <a:ext cx="288032" cy="28803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2</a:t>
              </a:r>
              <a:endParaRPr lang="en-AU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5341680" y="5692140"/>
              <a:ext cx="312360" cy="6816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421118" y="5517232"/>
              <a:ext cx="288032" cy="28803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2</a:t>
              </a:r>
              <a:endParaRPr lang="en-AU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 flipV="1">
              <a:off x="3695700" y="5726430"/>
              <a:ext cx="220980" cy="1143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5419456" y="4653136"/>
              <a:ext cx="288032" cy="28803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1</a:t>
              </a:r>
              <a:endParaRPr lang="en-AU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5109016" y="4828044"/>
              <a:ext cx="312360" cy="6816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396874" y="4491150"/>
              <a:ext cx="288032" cy="28803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 smtClean="0"/>
                <a:t>1</a:t>
              </a:r>
              <a:endParaRPr lang="en-AU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 flipV="1">
              <a:off x="3671456" y="4700348"/>
              <a:ext cx="220980" cy="1143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5652120" y="3861048"/>
              <a:ext cx="288032" cy="28803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/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5392420" y="3824817"/>
              <a:ext cx="266700" cy="127423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3228320" y="3485306"/>
              <a:ext cx="288032" cy="28803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dirty="0"/>
                <a:t>3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 flipV="1">
              <a:off x="3517900" y="3642360"/>
              <a:ext cx="243840" cy="2927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3985260" y="3698463"/>
              <a:ext cx="154692" cy="18569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62526" y="2701446"/>
            <a:ext cx="1913730" cy="628494"/>
            <a:chOff x="4962526" y="2701446"/>
            <a:chExt cx="1913730" cy="628494"/>
          </a:xfrm>
        </p:grpSpPr>
        <p:sp>
          <p:nvSpPr>
            <p:cNvPr id="40" name="Rounded Rectangle 39"/>
            <p:cNvSpPr/>
            <p:nvPr/>
          </p:nvSpPr>
          <p:spPr>
            <a:xfrm>
              <a:off x="5940152" y="2701446"/>
              <a:ext cx="936104" cy="27394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Battery</a:t>
              </a:r>
              <a:endParaRPr lang="en-AU" dirty="0"/>
            </a:p>
          </p:txBody>
        </p:sp>
        <p:cxnSp>
          <p:nvCxnSpPr>
            <p:cNvPr id="86" name="Straight Connector 85"/>
            <p:cNvCxnSpPr>
              <a:stCxn id="40" idx="1"/>
            </p:cNvCxnSpPr>
            <p:nvPr/>
          </p:nvCxnSpPr>
          <p:spPr>
            <a:xfrm flipH="1">
              <a:off x="4962526" y="2838420"/>
              <a:ext cx="977626" cy="49152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555228" y="1302668"/>
            <a:ext cx="2453909" cy="4991452"/>
            <a:chOff x="5555228" y="1302668"/>
            <a:chExt cx="2453909" cy="499145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308304" y="1306830"/>
              <a:ext cx="0" cy="498729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581491" y="1302668"/>
              <a:ext cx="1870829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555228" y="6294080"/>
              <a:ext cx="189709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308304" y="3615809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chemeClr val="accent4"/>
                  </a:solidFill>
                </a:rPr>
                <a:t>95cm</a:t>
              </a:r>
              <a:endParaRPr lang="en-AU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9620" y="5535900"/>
            <a:ext cx="2554188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Open source hardware and software</a:t>
            </a:r>
            <a:r>
              <a:rPr lang="en-AU" dirty="0" smtClean="0"/>
              <a:t>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2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NimbRo</a:t>
            </a:r>
            <a:r>
              <a:rPr lang="en-AU" dirty="0" smtClean="0"/>
              <a:t>-OP Robot</a:t>
            </a:r>
            <a:endParaRPr lang="en-AU" dirty="0"/>
          </a:p>
        </p:txBody>
      </p:sp>
      <p:pic>
        <p:nvPicPr>
          <p:cNvPr id="3075" name="Picture 3" descr="C:\Users\Phil\Documents\Uni Files\University of Bonn\AIS\Papers\ROS on NOP Presentation\Extra\NimbRo-OP_1_white_le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32" y="1143032"/>
            <a:ext cx="2448272" cy="52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13"/>
            <a:r>
              <a:rPr lang="en-AU" b="1" dirty="0" err="1" smtClean="0">
                <a:solidFill>
                  <a:schemeClr val="accent3">
                    <a:lumMod val="75000"/>
                  </a:schemeClr>
                </a:solidFill>
              </a:rPr>
              <a:t>WiFi</a:t>
            </a:r>
            <a:r>
              <a:rPr lang="en-AU" b="1" dirty="0" smtClean="0">
                <a:solidFill>
                  <a:schemeClr val="accent3">
                    <a:lumMod val="75000"/>
                  </a:schemeClr>
                </a:solidFill>
              </a:rPr>
              <a:t> Adapter</a:t>
            </a:r>
          </a:p>
          <a:p>
            <a:pPr defTabSz="722313"/>
            <a:r>
              <a:rPr lang="en-AU" dirty="0" smtClean="0"/>
              <a:t>Standard: IEEE 802.11b/g/n</a:t>
            </a:r>
          </a:p>
          <a:p>
            <a:pPr defTabSz="722313"/>
            <a:endParaRPr lang="en-AU" dirty="0"/>
          </a:p>
          <a:p>
            <a:pPr defTabSz="722313"/>
            <a:r>
              <a:rPr lang="en-AU" b="1" dirty="0" smtClean="0">
                <a:solidFill>
                  <a:schemeClr val="accent5">
                    <a:lumMod val="75000"/>
                  </a:schemeClr>
                </a:solidFill>
              </a:rPr>
              <a:t>Wide-angle Camera with Fisheye Lens</a:t>
            </a:r>
          </a:p>
          <a:p>
            <a:pPr defTabSz="722313"/>
            <a:r>
              <a:rPr lang="en-AU" dirty="0" smtClean="0"/>
              <a:t>Logitech C905</a:t>
            </a:r>
          </a:p>
          <a:p>
            <a:pPr defTabSz="722313"/>
            <a:endParaRPr lang="en-AU" dirty="0"/>
          </a:p>
          <a:p>
            <a:pPr defTabSz="722313"/>
            <a:r>
              <a:rPr lang="en-AU" b="1" dirty="0" err="1" smtClean="0">
                <a:solidFill>
                  <a:schemeClr val="accent2">
                    <a:lumMod val="75000"/>
                  </a:schemeClr>
                </a:solidFill>
              </a:rPr>
              <a:t>Zotac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2">
                    <a:lumMod val="75000"/>
                  </a:schemeClr>
                </a:solidFill>
              </a:rPr>
              <a:t>ZBox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 Nano XS</a:t>
            </a:r>
          </a:p>
          <a:p>
            <a:pPr defTabSz="722313"/>
            <a:r>
              <a:rPr lang="en-AU" dirty="0"/>
              <a:t>AMD E-450 1.65 GHz (dual core)</a:t>
            </a:r>
          </a:p>
          <a:p>
            <a:pPr defTabSz="722313"/>
            <a:r>
              <a:rPr lang="en-AU" dirty="0"/>
              <a:t>2 GB RAM, 64 GB SSD</a:t>
            </a:r>
          </a:p>
          <a:p>
            <a:pPr defTabSz="722313"/>
            <a:r>
              <a:rPr lang="en-AU" dirty="0"/>
              <a:t>USB 3.0, </a:t>
            </a:r>
            <a:r>
              <a:rPr lang="en-AU" dirty="0" smtClean="0"/>
              <a:t>HDMI, Gigabit </a:t>
            </a:r>
            <a:r>
              <a:rPr lang="en-AU" dirty="0"/>
              <a:t>Ethernet</a:t>
            </a:r>
          </a:p>
          <a:p>
            <a:pPr defTabSz="722313"/>
            <a:r>
              <a:rPr lang="en-AU" dirty="0"/>
              <a:t>Memory card </a:t>
            </a:r>
            <a:r>
              <a:rPr lang="en-AU" dirty="0" smtClean="0"/>
              <a:t>slot</a:t>
            </a:r>
          </a:p>
          <a:p>
            <a:pPr defTabSz="722313"/>
            <a:endParaRPr lang="en-AU" dirty="0"/>
          </a:p>
          <a:p>
            <a:pPr defTabSz="722313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CM730 Control Board</a:t>
            </a:r>
          </a:p>
          <a:p>
            <a:pPr defTabSz="722313"/>
            <a:r>
              <a:rPr lang="en-AU" dirty="0" smtClean="0"/>
              <a:t>Servo communications</a:t>
            </a:r>
          </a:p>
          <a:p>
            <a:pPr defTabSz="722313"/>
            <a:r>
              <a:rPr lang="en-AU" dirty="0" smtClean="0"/>
              <a:t>3-axis accelerometer</a:t>
            </a:r>
          </a:p>
          <a:p>
            <a:pPr defTabSz="722313"/>
            <a:r>
              <a:rPr lang="en-AU" dirty="0" smtClean="0"/>
              <a:t>3-axis gyroscope</a:t>
            </a:r>
          </a:p>
          <a:p>
            <a:pPr defTabSz="722313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3-axis compass</a:t>
            </a:r>
            <a:endParaRPr lang="en-A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0152" y="1340768"/>
            <a:ext cx="1440160" cy="2739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err="1" smtClean="0"/>
              <a:t>WiFi</a:t>
            </a:r>
            <a:r>
              <a:rPr lang="en-AU" dirty="0" smtClean="0"/>
              <a:t> Adapter</a:t>
            </a:r>
            <a:endParaRPr lang="en-AU" dirty="0"/>
          </a:p>
        </p:txBody>
      </p:sp>
      <p:cxnSp>
        <p:nvCxnSpPr>
          <p:cNvPr id="86" name="Straight Connector 85"/>
          <p:cNvCxnSpPr>
            <a:stCxn id="40" idx="1"/>
          </p:cNvCxnSpPr>
          <p:nvPr/>
        </p:nvCxnSpPr>
        <p:spPr>
          <a:xfrm flipH="1" flipV="1">
            <a:off x="5109210" y="1432560"/>
            <a:ext cx="830942" cy="4518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940152" y="1844824"/>
            <a:ext cx="1440160" cy="2739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Camera</a:t>
            </a:r>
            <a:endParaRPr lang="en-AU" dirty="0"/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4884420" y="1685998"/>
            <a:ext cx="1055732" cy="2958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940152" y="2636912"/>
            <a:ext cx="1440160" cy="2739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Processor</a:t>
            </a:r>
            <a:endParaRPr lang="en-AU" dirty="0"/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flipH="1" flipV="1">
            <a:off x="4798695" y="2718435"/>
            <a:ext cx="1141457" cy="554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940152" y="3532443"/>
            <a:ext cx="1440160" cy="2739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 smtClean="0"/>
              <a:t>CM730</a:t>
            </a:r>
            <a:endParaRPr lang="en-AU" dirty="0"/>
          </a:p>
        </p:txBody>
      </p:sp>
      <p:cxnSp>
        <p:nvCxnSpPr>
          <p:cNvPr id="26" name="Straight Connector 25"/>
          <p:cNvCxnSpPr>
            <a:stCxn id="25" idx="1"/>
          </p:cNvCxnSpPr>
          <p:nvPr/>
        </p:nvCxnSpPr>
        <p:spPr>
          <a:xfrm flipH="1" flipV="1">
            <a:off x="4770120" y="3068320"/>
            <a:ext cx="1170032" cy="6010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91712" y="4420116"/>
            <a:ext cx="3783270" cy="1194848"/>
            <a:chOff x="5391712" y="4467592"/>
            <a:chExt cx="3783270" cy="1194848"/>
          </a:xfrm>
        </p:grpSpPr>
        <p:pic>
          <p:nvPicPr>
            <p:cNvPr id="2050" name="Picture 2" descr="C:\Users\Phil\Documents\Uni Files\University of Bonn\AIS\Papers\ROS on NOP Presentation\Extra\nop_ref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712" y="4501120"/>
              <a:ext cx="3783270" cy="114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5416226" y="4467592"/>
              <a:ext cx="3738886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416226" y="5662440"/>
              <a:ext cx="3738886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416226" y="4092312"/>
            <a:ext cx="373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Discussion of Hardware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63688" y="5850255"/>
            <a:ext cx="458376" cy="0"/>
          </a:xfrm>
          <a:prstGeom prst="straightConnector1">
            <a:avLst/>
          </a:prstGeom>
          <a:ln w="63500" cmpd="dbl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1" grpId="0" animBg="1"/>
      <p:bldP spid="20" grpId="0" animBg="1"/>
      <p:bldP spid="2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Software Architecture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152128"/>
          </a:xfrm>
        </p:spPr>
        <p:txBody>
          <a:bodyPr/>
          <a:lstStyle/>
          <a:p>
            <a:pPr algn="ctr"/>
            <a:r>
              <a:rPr lang="en-AU" dirty="0" smtClean="0"/>
              <a:t>Framework is split into processes called </a:t>
            </a:r>
            <a:r>
              <a:rPr lang="en-AU" b="1" dirty="0" smtClean="0"/>
              <a:t>ROS nodes</a:t>
            </a:r>
          </a:p>
          <a:p>
            <a:pPr algn="ctr"/>
            <a:r>
              <a:rPr lang="en-AU" b="1" dirty="0" smtClean="0"/>
              <a:t>Plugin schemes </a:t>
            </a:r>
            <a:r>
              <a:rPr lang="en-AU" dirty="0" smtClean="0"/>
              <a:t>limit </a:t>
            </a:r>
            <a:r>
              <a:rPr lang="en-AU" dirty="0" err="1" smtClean="0"/>
              <a:t>interprocess</a:t>
            </a:r>
            <a:r>
              <a:rPr lang="en-AU" dirty="0" smtClean="0"/>
              <a:t> communication</a:t>
            </a:r>
            <a:endParaRPr lang="en-AU" dirty="0"/>
          </a:p>
        </p:txBody>
      </p:sp>
      <p:pic>
        <p:nvPicPr>
          <p:cNvPr id="3074" name="Picture 2" descr="C:\Users\Phil\Documents\Uni Files\University of Bonn\AIS\Papers\ROS on NOP Presentation\Extra\software_archite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3216"/>
            <a:ext cx="8928992" cy="25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270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Active Processes:	</a:t>
            </a:r>
            <a:r>
              <a:rPr lang="en-AU" dirty="0" smtClean="0"/>
              <a:t>Vision </a:t>
            </a:r>
            <a:r>
              <a:rPr lang="en-AU" dirty="0" err="1"/>
              <a:t>N</a:t>
            </a:r>
            <a:r>
              <a:rPr lang="en-AU" dirty="0" err="1" smtClean="0"/>
              <a:t>odelet</a:t>
            </a:r>
            <a:r>
              <a:rPr lang="en-AU" dirty="0" smtClean="0"/>
              <a:t> Manager, Localization, </a:t>
            </a:r>
            <a:r>
              <a:rPr lang="en-AU" dirty="0" err="1" smtClean="0"/>
              <a:t>Behavior</a:t>
            </a:r>
            <a:r>
              <a:rPr lang="en-AU" dirty="0" smtClean="0"/>
              <a:t> Control, Robot Control</a:t>
            </a:r>
          </a:p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Passive Processes:</a:t>
            </a:r>
            <a:r>
              <a:rPr lang="en-AU" dirty="0" smtClean="0"/>
              <a:t>	Configuration Server,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</a:rPr>
              <a:t>Game Controller</a:t>
            </a:r>
            <a:r>
              <a:rPr lang="en-AU" dirty="0" smtClean="0"/>
              <a:t>, Joystick Driver</a:t>
            </a:r>
          </a:p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Tools:</a:t>
            </a:r>
            <a:r>
              <a:rPr lang="en-AU" dirty="0" smtClean="0"/>
              <a:t>	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Calibration Tool</a:t>
            </a:r>
            <a:r>
              <a:rPr lang="en-AU" dirty="0" smtClean="0"/>
              <a:t>,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Vision GUI</a:t>
            </a:r>
            <a:r>
              <a:rPr lang="en-AU" dirty="0" smtClean="0"/>
              <a:t>,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Trajectory Editor</a:t>
            </a:r>
            <a:r>
              <a:rPr lang="en-AU" dirty="0" smtClean="0"/>
              <a:t>,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Visualization Tools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70610" y="3486150"/>
            <a:ext cx="2172334" cy="1527810"/>
          </a:xfrm>
          <a:custGeom>
            <a:avLst/>
            <a:gdLst>
              <a:gd name="connsiteX0" fmla="*/ 345440 w 2611120"/>
              <a:gd name="connsiteY0" fmla="*/ 132080 h 1757680"/>
              <a:gd name="connsiteX1" fmla="*/ 2611120 w 2611120"/>
              <a:gd name="connsiteY1" fmla="*/ 132080 h 1757680"/>
              <a:gd name="connsiteX2" fmla="*/ 2611120 w 2611120"/>
              <a:gd name="connsiteY2" fmla="*/ 1757680 h 1757680"/>
              <a:gd name="connsiteX3" fmla="*/ 1452880 w 2611120"/>
              <a:gd name="connsiteY3" fmla="*/ 1757680 h 1757680"/>
              <a:gd name="connsiteX4" fmla="*/ 1452880 w 2611120"/>
              <a:gd name="connsiteY4" fmla="*/ 944880 h 1757680"/>
              <a:gd name="connsiteX5" fmla="*/ 335280 w 2611120"/>
              <a:gd name="connsiteY5" fmla="*/ 944880 h 1757680"/>
              <a:gd name="connsiteX6" fmla="*/ 101600 w 2611120"/>
              <a:gd name="connsiteY6" fmla="*/ 132080 h 1757680"/>
              <a:gd name="connsiteX7" fmla="*/ 0 w 2611120"/>
              <a:gd name="connsiteY7" fmla="*/ 0 h 1757680"/>
              <a:gd name="connsiteX0" fmla="*/ 345440 w 2611120"/>
              <a:gd name="connsiteY0" fmla="*/ 132080 h 1757680"/>
              <a:gd name="connsiteX1" fmla="*/ 2611120 w 2611120"/>
              <a:gd name="connsiteY1" fmla="*/ 132080 h 1757680"/>
              <a:gd name="connsiteX2" fmla="*/ 2611120 w 2611120"/>
              <a:gd name="connsiteY2" fmla="*/ 1757680 h 1757680"/>
              <a:gd name="connsiteX3" fmla="*/ 1452880 w 2611120"/>
              <a:gd name="connsiteY3" fmla="*/ 1757680 h 1757680"/>
              <a:gd name="connsiteX4" fmla="*/ 1452880 w 2611120"/>
              <a:gd name="connsiteY4" fmla="*/ 944880 h 1757680"/>
              <a:gd name="connsiteX5" fmla="*/ 335280 w 2611120"/>
              <a:gd name="connsiteY5" fmla="*/ 944880 h 1757680"/>
              <a:gd name="connsiteX6" fmla="*/ 0 w 2611120"/>
              <a:gd name="connsiteY6" fmla="*/ 0 h 1757680"/>
              <a:gd name="connsiteX0" fmla="*/ 345440 w 2611120"/>
              <a:gd name="connsiteY0" fmla="*/ 132080 h 1757680"/>
              <a:gd name="connsiteX1" fmla="*/ 2611120 w 2611120"/>
              <a:gd name="connsiteY1" fmla="*/ 132080 h 1757680"/>
              <a:gd name="connsiteX2" fmla="*/ 2611120 w 2611120"/>
              <a:gd name="connsiteY2" fmla="*/ 1757680 h 1757680"/>
              <a:gd name="connsiteX3" fmla="*/ 1452880 w 2611120"/>
              <a:gd name="connsiteY3" fmla="*/ 1757680 h 1757680"/>
              <a:gd name="connsiteX4" fmla="*/ 1452880 w 2611120"/>
              <a:gd name="connsiteY4" fmla="*/ 944880 h 1757680"/>
              <a:gd name="connsiteX5" fmla="*/ 335280 w 2611120"/>
              <a:gd name="connsiteY5" fmla="*/ 944880 h 1757680"/>
              <a:gd name="connsiteX6" fmla="*/ 0 w 2611120"/>
              <a:gd name="connsiteY6" fmla="*/ 0 h 1757680"/>
              <a:gd name="connsiteX7" fmla="*/ 345440 w 2611120"/>
              <a:gd name="connsiteY7" fmla="*/ 132080 h 1757680"/>
              <a:gd name="connsiteX0" fmla="*/ 10160 w 2275840"/>
              <a:gd name="connsiteY0" fmla="*/ 0 h 1625600"/>
              <a:gd name="connsiteX1" fmla="*/ 2275840 w 2275840"/>
              <a:gd name="connsiteY1" fmla="*/ 0 h 1625600"/>
              <a:gd name="connsiteX2" fmla="*/ 2275840 w 2275840"/>
              <a:gd name="connsiteY2" fmla="*/ 1625600 h 1625600"/>
              <a:gd name="connsiteX3" fmla="*/ 1117600 w 2275840"/>
              <a:gd name="connsiteY3" fmla="*/ 1625600 h 1625600"/>
              <a:gd name="connsiteX4" fmla="*/ 1117600 w 2275840"/>
              <a:gd name="connsiteY4" fmla="*/ 812800 h 1625600"/>
              <a:gd name="connsiteX5" fmla="*/ 0 w 2275840"/>
              <a:gd name="connsiteY5" fmla="*/ 812800 h 1625600"/>
              <a:gd name="connsiteX6" fmla="*/ 10160 w 227584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107440 w 2265680"/>
              <a:gd name="connsiteY3" fmla="*/ 1625600 h 1625600"/>
              <a:gd name="connsiteX4" fmla="*/ 1107440 w 2265680"/>
              <a:gd name="connsiteY4" fmla="*/ 812800 h 1625600"/>
              <a:gd name="connsiteX5" fmla="*/ 1270 w 2265680"/>
              <a:gd name="connsiteY5" fmla="*/ 812800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42547 w 2265680"/>
              <a:gd name="connsiteY3" fmla="*/ 1625600 h 1625600"/>
              <a:gd name="connsiteX4" fmla="*/ 1107440 w 2265680"/>
              <a:gd name="connsiteY4" fmla="*/ 812800 h 1625600"/>
              <a:gd name="connsiteX5" fmla="*/ 1270 w 2265680"/>
              <a:gd name="connsiteY5" fmla="*/ 812800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42547 w 2265680"/>
              <a:gd name="connsiteY3" fmla="*/ 1625600 h 1625600"/>
              <a:gd name="connsiteX4" fmla="*/ 1242547 w 2265680"/>
              <a:gd name="connsiteY4" fmla="*/ 709426 h 1625600"/>
              <a:gd name="connsiteX5" fmla="*/ 1270 w 2265680"/>
              <a:gd name="connsiteY5" fmla="*/ 812800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20691 w 2265680"/>
              <a:gd name="connsiteY3" fmla="*/ 1625600 h 1625600"/>
              <a:gd name="connsiteX4" fmla="*/ 1242547 w 2265680"/>
              <a:gd name="connsiteY4" fmla="*/ 709426 h 1625600"/>
              <a:gd name="connsiteX5" fmla="*/ 1270 w 2265680"/>
              <a:gd name="connsiteY5" fmla="*/ 812800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30626 w 2265680"/>
              <a:gd name="connsiteY3" fmla="*/ 1625600 h 1625600"/>
              <a:gd name="connsiteX4" fmla="*/ 1242547 w 2265680"/>
              <a:gd name="connsiteY4" fmla="*/ 709426 h 1625600"/>
              <a:gd name="connsiteX5" fmla="*/ 1270 w 2265680"/>
              <a:gd name="connsiteY5" fmla="*/ 812800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30626 w 2265680"/>
              <a:gd name="connsiteY3" fmla="*/ 1625600 h 1625600"/>
              <a:gd name="connsiteX4" fmla="*/ 958426 w 2265680"/>
              <a:gd name="connsiteY4" fmla="*/ 881716 h 1625600"/>
              <a:gd name="connsiteX5" fmla="*/ 1270 w 2265680"/>
              <a:gd name="connsiteY5" fmla="*/ 812800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30626 w 2265680"/>
              <a:gd name="connsiteY3" fmla="*/ 1625600 h 1625600"/>
              <a:gd name="connsiteX4" fmla="*/ 1230626 w 2265680"/>
              <a:gd name="connsiteY4" fmla="*/ 727669 h 1625600"/>
              <a:gd name="connsiteX5" fmla="*/ 1270 w 2265680"/>
              <a:gd name="connsiteY5" fmla="*/ 812800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30626 w 2265680"/>
              <a:gd name="connsiteY3" fmla="*/ 1625600 h 1625600"/>
              <a:gd name="connsiteX4" fmla="*/ 1230626 w 2265680"/>
              <a:gd name="connsiteY4" fmla="*/ 727669 h 1625600"/>
              <a:gd name="connsiteX5" fmla="*/ 1270 w 2265680"/>
              <a:gd name="connsiteY5" fmla="*/ 729696 h 1625600"/>
              <a:gd name="connsiteX6" fmla="*/ 0 w 2265680"/>
              <a:gd name="connsiteY6" fmla="*/ 0 h 1625600"/>
              <a:gd name="connsiteX0" fmla="*/ 0 w 2265680"/>
              <a:gd name="connsiteY0" fmla="*/ 0 h 1625600"/>
              <a:gd name="connsiteX1" fmla="*/ 2265680 w 2265680"/>
              <a:gd name="connsiteY1" fmla="*/ 0 h 1625600"/>
              <a:gd name="connsiteX2" fmla="*/ 2265680 w 2265680"/>
              <a:gd name="connsiteY2" fmla="*/ 1625600 h 1625600"/>
              <a:gd name="connsiteX3" fmla="*/ 1230626 w 2265680"/>
              <a:gd name="connsiteY3" fmla="*/ 1625600 h 1625600"/>
              <a:gd name="connsiteX4" fmla="*/ 1230626 w 2265680"/>
              <a:gd name="connsiteY4" fmla="*/ 727669 h 1625600"/>
              <a:gd name="connsiteX5" fmla="*/ 3257 w 2265680"/>
              <a:gd name="connsiteY5" fmla="*/ 727669 h 1625600"/>
              <a:gd name="connsiteX6" fmla="*/ 0 w 2265680"/>
              <a:gd name="connsiteY6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5680" h="1625600">
                <a:moveTo>
                  <a:pt x="0" y="0"/>
                </a:moveTo>
                <a:lnTo>
                  <a:pt x="2265680" y="0"/>
                </a:lnTo>
                <a:lnTo>
                  <a:pt x="2265680" y="1625600"/>
                </a:lnTo>
                <a:lnTo>
                  <a:pt x="1230626" y="1625600"/>
                </a:lnTo>
                <a:lnTo>
                  <a:pt x="1230626" y="727669"/>
                </a:lnTo>
                <a:lnTo>
                  <a:pt x="3257" y="727669"/>
                </a:lnTo>
                <a:cubicBezTo>
                  <a:pt x="2834" y="456736"/>
                  <a:pt x="423" y="270933"/>
                  <a:pt x="0" y="0"/>
                </a:cubicBezTo>
                <a:close/>
              </a:path>
            </a:pathLst>
          </a:custGeom>
          <a:solidFill>
            <a:srgbClr val="F2DCDB">
              <a:alpha val="3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249804" y="2630804"/>
            <a:ext cx="992505" cy="678181"/>
          </a:xfrm>
          <a:prstGeom prst="rect">
            <a:avLst/>
          </a:prstGeom>
          <a:solidFill>
            <a:srgbClr val="F2DCDB">
              <a:alpha val="3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415665" y="4335779"/>
            <a:ext cx="1120140" cy="678181"/>
          </a:xfrm>
          <a:prstGeom prst="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415665" y="2630803"/>
            <a:ext cx="1120140" cy="1537337"/>
          </a:xfrm>
          <a:prstGeom prst="rect">
            <a:avLst/>
          </a:prstGeom>
          <a:solidFill>
            <a:srgbClr val="F2DCDB">
              <a:alpha val="3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716016" y="2630803"/>
            <a:ext cx="2279144" cy="2383157"/>
          </a:xfrm>
          <a:prstGeom prst="rect">
            <a:avLst/>
          </a:prstGeom>
          <a:solidFill>
            <a:srgbClr val="F2DCDB">
              <a:alpha val="3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77350" y="4335779"/>
            <a:ext cx="989194" cy="678181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7722870" y="4335779"/>
            <a:ext cx="1299210" cy="678181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77350" y="2630802"/>
            <a:ext cx="989194" cy="678181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7165349" y="2630802"/>
            <a:ext cx="898516" cy="678181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51520" y="5271596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Active Processes:	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Vision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AU" dirty="0" err="1" smtClean="0">
                <a:solidFill>
                  <a:schemeClr val="accent2">
                    <a:lumMod val="75000"/>
                  </a:schemeClr>
                </a:solidFill>
              </a:rPr>
              <a:t>odelet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Manager</a:t>
            </a:r>
            <a:r>
              <a:rPr lang="en-AU" dirty="0" smtClean="0"/>
              <a:t>, Localization, </a:t>
            </a:r>
            <a:r>
              <a:rPr lang="en-AU" dirty="0" err="1" smtClean="0"/>
              <a:t>Behavior</a:t>
            </a:r>
            <a:r>
              <a:rPr lang="en-AU" dirty="0" smtClean="0"/>
              <a:t> Control, Robot Control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5271596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Active Processes:	</a:t>
            </a:r>
            <a:r>
              <a:rPr lang="en-AU" dirty="0" smtClean="0"/>
              <a:t>Vision </a:t>
            </a:r>
            <a:r>
              <a:rPr lang="en-AU" dirty="0" err="1"/>
              <a:t>N</a:t>
            </a:r>
            <a:r>
              <a:rPr lang="en-AU" dirty="0" err="1" smtClean="0"/>
              <a:t>odelet</a:t>
            </a:r>
            <a:r>
              <a:rPr lang="en-AU" dirty="0" smtClean="0"/>
              <a:t> Manager,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Localization</a:t>
            </a:r>
            <a:r>
              <a:rPr lang="en-AU" dirty="0" smtClean="0"/>
              <a:t>, </a:t>
            </a:r>
            <a:r>
              <a:rPr lang="en-AU" dirty="0" err="1" smtClean="0"/>
              <a:t>Behavior</a:t>
            </a:r>
            <a:r>
              <a:rPr lang="en-AU" dirty="0" smtClean="0"/>
              <a:t> Control, Robot Control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5271596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Active Processes:	</a:t>
            </a:r>
            <a:r>
              <a:rPr lang="en-AU" dirty="0" smtClean="0"/>
              <a:t>Vision </a:t>
            </a:r>
            <a:r>
              <a:rPr lang="en-AU" dirty="0" err="1"/>
              <a:t>N</a:t>
            </a:r>
            <a:r>
              <a:rPr lang="en-AU" dirty="0" err="1" smtClean="0"/>
              <a:t>odelet</a:t>
            </a:r>
            <a:r>
              <a:rPr lang="en-AU" dirty="0" smtClean="0"/>
              <a:t> Manager, Localization, </a:t>
            </a:r>
            <a:r>
              <a:rPr lang="en-AU" dirty="0" err="1" smtClean="0">
                <a:solidFill>
                  <a:schemeClr val="accent2">
                    <a:lumMod val="75000"/>
                  </a:schemeClr>
                </a:solidFill>
              </a:rPr>
              <a:t>Behavior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Control</a:t>
            </a:r>
            <a:r>
              <a:rPr lang="en-AU" dirty="0" smtClean="0"/>
              <a:t>, Robot Control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5271596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Active Processes:	</a:t>
            </a:r>
            <a:r>
              <a:rPr lang="en-AU" dirty="0" smtClean="0"/>
              <a:t>Vision </a:t>
            </a:r>
            <a:r>
              <a:rPr lang="en-AU" dirty="0" err="1"/>
              <a:t>N</a:t>
            </a:r>
            <a:r>
              <a:rPr lang="en-AU" dirty="0" err="1" smtClean="0"/>
              <a:t>odelet</a:t>
            </a:r>
            <a:r>
              <a:rPr lang="en-AU" dirty="0" smtClean="0"/>
              <a:t> Manager, Localization, </a:t>
            </a:r>
            <a:r>
              <a:rPr lang="en-AU" dirty="0" err="1" smtClean="0"/>
              <a:t>Behavior</a:t>
            </a:r>
            <a:r>
              <a:rPr lang="en-AU" dirty="0" smtClean="0"/>
              <a:t> Control,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Robot Control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5621476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84238">
              <a:spcAft>
                <a:spcPts val="600"/>
              </a:spcAft>
              <a:tabLst>
                <a:tab pos="1879600" algn="l"/>
              </a:tabLst>
            </a:pPr>
            <a:r>
              <a:rPr lang="en-AU" b="1" dirty="0" smtClean="0"/>
              <a:t>Passive Processes:</a:t>
            </a:r>
            <a:r>
              <a:rPr lang="en-AU" dirty="0" smtClean="0"/>
              <a:t>	Configuration Server, Game Controller, Joystick Driver</a:t>
            </a:r>
          </a:p>
        </p:txBody>
      </p:sp>
      <p:pic>
        <p:nvPicPr>
          <p:cNvPr id="3075" name="Picture 3" descr="C:\Users\Phil\Documents\Uni Files\University of Bonn\AIS\Papers\ROS on NOP Presentation\Extra\Icon_Architec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" y="59710"/>
            <a:ext cx="905488" cy="7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Robot Control Node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869"/>
            <a:ext cx="8229600" cy="5027451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AU" dirty="0" smtClean="0"/>
              <a:t>Low-level </a:t>
            </a:r>
            <a:r>
              <a:rPr lang="en-AU" b="1" dirty="0" smtClean="0"/>
              <a:t>servo control</a:t>
            </a:r>
            <a:r>
              <a:rPr lang="en-AU" dirty="0" smtClean="0"/>
              <a:t> and sensor management</a:t>
            </a:r>
          </a:p>
          <a:p>
            <a:pPr>
              <a:spcBef>
                <a:spcPts val="672"/>
              </a:spcBef>
            </a:pPr>
            <a:r>
              <a:rPr lang="en-AU" dirty="0" smtClean="0"/>
              <a:t>Hardware abstraction via </a:t>
            </a:r>
            <a:r>
              <a:rPr lang="en-AU" b="1" dirty="0" smtClean="0"/>
              <a:t>hardware interfaces</a:t>
            </a:r>
            <a:r>
              <a:rPr lang="en-AU" dirty="0" smtClean="0"/>
              <a:t>:</a:t>
            </a:r>
          </a:p>
          <a:p>
            <a:pPr>
              <a:spcBef>
                <a:spcPts val="672"/>
              </a:spcBef>
            </a:pPr>
            <a:r>
              <a:rPr lang="en-AU" dirty="0"/>
              <a:t>	</a:t>
            </a:r>
            <a:r>
              <a:rPr lang="en-AU" i="1" dirty="0" smtClean="0"/>
              <a:t>Robot interface</a:t>
            </a:r>
          </a:p>
          <a:p>
            <a:pPr>
              <a:spcBef>
                <a:spcPts val="672"/>
              </a:spcBef>
            </a:pPr>
            <a:r>
              <a:rPr lang="en-AU" dirty="0"/>
              <a:t>	</a:t>
            </a:r>
            <a:r>
              <a:rPr lang="en-AU" i="1" dirty="0" smtClean="0"/>
              <a:t>Robot dummy interface</a:t>
            </a:r>
          </a:p>
          <a:p>
            <a:pPr>
              <a:spcBef>
                <a:spcPts val="672"/>
              </a:spcBef>
            </a:pPr>
            <a:r>
              <a:rPr lang="en-AU" dirty="0" smtClean="0"/>
              <a:t>Extended via </a:t>
            </a:r>
            <a:r>
              <a:rPr lang="en-AU" b="1" dirty="0" smtClean="0"/>
              <a:t>motion module</a:t>
            </a:r>
            <a:r>
              <a:rPr lang="en-AU" dirty="0" smtClean="0"/>
              <a:t> plugins:</a:t>
            </a:r>
          </a:p>
          <a:p>
            <a:pPr>
              <a:spcBef>
                <a:spcPts val="672"/>
              </a:spcBef>
            </a:pPr>
            <a:r>
              <a:rPr lang="en-AU" i="1" dirty="0"/>
              <a:t>	</a:t>
            </a:r>
            <a:r>
              <a:rPr lang="en-AU" i="1" dirty="0" smtClean="0"/>
              <a:t>Gait</a:t>
            </a:r>
          </a:p>
          <a:p>
            <a:pPr>
              <a:spcBef>
                <a:spcPts val="672"/>
              </a:spcBef>
            </a:pPr>
            <a:r>
              <a:rPr lang="en-AU" i="1" dirty="0"/>
              <a:t>	</a:t>
            </a:r>
            <a:r>
              <a:rPr lang="en-AU" i="1" dirty="0" smtClean="0"/>
              <a:t>Head control</a:t>
            </a:r>
            <a:endParaRPr lang="en-AU" i="1" dirty="0"/>
          </a:p>
          <a:p>
            <a:pPr>
              <a:spcBef>
                <a:spcPts val="672"/>
              </a:spcBef>
            </a:pPr>
            <a:r>
              <a:rPr lang="en-AU" i="1" dirty="0"/>
              <a:t>	Fall </a:t>
            </a:r>
            <a:r>
              <a:rPr lang="en-AU" i="1" dirty="0" smtClean="0"/>
              <a:t>protection</a:t>
            </a:r>
          </a:p>
          <a:p>
            <a:pPr>
              <a:spcBef>
                <a:spcPts val="672"/>
              </a:spcBef>
            </a:pPr>
            <a:r>
              <a:rPr lang="en-AU" i="1" dirty="0"/>
              <a:t>	</a:t>
            </a:r>
            <a:r>
              <a:rPr lang="en-AU" i="1" dirty="0" smtClean="0"/>
              <a:t>Motion player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56480" y="3834194"/>
            <a:ext cx="4261882" cy="2512950"/>
            <a:chOff x="4856480" y="3834194"/>
            <a:chExt cx="4261882" cy="2512950"/>
          </a:xfrm>
        </p:grpSpPr>
        <p:pic>
          <p:nvPicPr>
            <p:cNvPr id="4" name="Picture 2" descr="C:\Users\Phil\Documents\Uni Files\University of Bonn\AIS\Papers\ROS on NOP Presentation\Extra\software_architectur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9"/>
            <a:stretch/>
          </p:blipFill>
          <p:spPr bwMode="auto">
            <a:xfrm>
              <a:off x="4856480" y="3834194"/>
              <a:ext cx="4261882" cy="251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812360" y="5661248"/>
              <a:ext cx="1306002" cy="68589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Rectangle 5"/>
          <p:cNvSpPr/>
          <p:nvPr/>
        </p:nvSpPr>
        <p:spPr>
          <a:xfrm>
            <a:off x="5959202" y="4797152"/>
            <a:ext cx="3149302" cy="6858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959202" y="3933056"/>
            <a:ext cx="3149302" cy="6858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788024" y="3951351"/>
            <a:ext cx="1224136" cy="90449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0" name="Group 29"/>
          <p:cNvGrpSpPr/>
          <p:nvPr/>
        </p:nvGrpSpPr>
        <p:grpSpPr>
          <a:xfrm>
            <a:off x="4932040" y="2420888"/>
            <a:ext cx="1701904" cy="2450196"/>
            <a:chOff x="4932040" y="2420888"/>
            <a:chExt cx="1701904" cy="245019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633944" y="2840355"/>
              <a:ext cx="0" cy="203072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32040" y="2852936"/>
              <a:ext cx="170190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32040" y="2420888"/>
              <a:ext cx="0" cy="8640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Phil\Documents\Uni Files\University of Bonn\AIS\Papers\ROS on NOP Presentation\Extra\Icon_Robotcontr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" y="73333"/>
            <a:ext cx="594449" cy="76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Phil\Documents\Uni Files\University of Bonn\AIS\Papers\ROS on NOP Presentation\Extra\trajectory_editor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9143"/>
            <a:ext cx="2563010" cy="16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8100392" y="3903346"/>
            <a:ext cx="504056" cy="382904"/>
            <a:chOff x="8100392" y="3903346"/>
            <a:chExt cx="504056" cy="382904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8100392" y="4273812"/>
              <a:ext cx="504056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603808" y="3903346"/>
              <a:ext cx="0" cy="38290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6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Phil\Documents\Uni Files\University of Bonn\AIS\Papers\ROS on NOP Presentation\Extra\cv_dete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43" y="2488705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7536" y="2420888"/>
            <a:ext cx="5112567" cy="3888432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201" t="-12100" r="-3090" b="-123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25" name="Picture 5" descr="C:\Users\Phil\Documents\Uni Files\University of Bonn\AIS\Papers\ROS on NOP Presentation\Extra\soccer_vision\ImpPlotDistort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9550" r="2563" b="9555"/>
          <a:stretch/>
        </p:blipFill>
        <p:spPr bwMode="auto">
          <a:xfrm>
            <a:off x="2017536" y="2420888"/>
            <a:ext cx="51125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Vision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040560"/>
          </a:xfrm>
        </p:spPr>
        <p:txBody>
          <a:bodyPr/>
          <a:lstStyle/>
          <a:p>
            <a:pPr algn="ctr"/>
            <a:r>
              <a:rPr lang="en-AU" dirty="0" smtClean="0"/>
              <a:t>Captures 800 × 600 YUYV images at 24Hz</a:t>
            </a:r>
          </a:p>
          <a:p>
            <a:pPr algn="ctr"/>
            <a:r>
              <a:rPr lang="en-AU" dirty="0" smtClean="0"/>
              <a:t>Field of view ≈ 180° → Good visibility but high distortion</a:t>
            </a:r>
            <a:endParaRPr lang="en-AU" dirty="0"/>
          </a:p>
        </p:txBody>
      </p:sp>
      <p:pic>
        <p:nvPicPr>
          <p:cNvPr id="5124" name="Picture 4" descr="C:\Users\Phil\Documents\Uni Files\University of Bonn\AIS\Papers\ROS on NOP Presentation\Extra\icon_vis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73"/>
          <a:stretch/>
        </p:blipFill>
        <p:spPr bwMode="auto">
          <a:xfrm flipH="1">
            <a:off x="-146344" y="-27931"/>
            <a:ext cx="1194557" cy="9366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Vision System</a:t>
            </a:r>
            <a:endParaRPr lang="en-AU" dirty="0"/>
          </a:p>
        </p:txBody>
      </p:sp>
      <p:pic>
        <p:nvPicPr>
          <p:cNvPr id="4" name="Picture 4" descr="C:\Users\Phil\Documents\Uni Files\University of Bonn\AIS\Papers\ROS on NOP Presentation\Extra\icon_vi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73"/>
          <a:stretch/>
        </p:blipFill>
        <p:spPr bwMode="auto">
          <a:xfrm flipH="1">
            <a:off x="-146344" y="-27931"/>
            <a:ext cx="1194557" cy="9366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hil\Documents\Uni Files\University of Bonn\AIS\Papers\ROS on NOP Presentation\Extra\soccer_vision\soccer_vison_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2" y="1340768"/>
            <a:ext cx="7291018" cy="19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hil\Documents\Uni Files\University of Bonn\AIS\Papers\ROS on NOP Presentation\Extra\soccer_vision\ColorClasses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1" y="3212976"/>
            <a:ext cx="3202609" cy="116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hil\Documents\Uni Files\University of Bonn\AIS\Papers\ROS on NOP Presentation\Extra\soccer_vision\subsamplin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6"/>
          <a:stretch/>
        </p:blipFill>
        <p:spPr bwMode="auto">
          <a:xfrm>
            <a:off x="952686" y="4553649"/>
            <a:ext cx="3691322" cy="15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44164" y="3555548"/>
            <a:ext cx="3376308" cy="2537748"/>
            <a:chOff x="4571999" y="3429000"/>
            <a:chExt cx="3376308" cy="2537748"/>
          </a:xfrm>
        </p:grpSpPr>
        <p:pic>
          <p:nvPicPr>
            <p:cNvPr id="6154" name="Picture 10" descr="C:\Users\Phil\Documents\Uni Files\University of Bonn\AIS\Papers\ROS on NOP Presentation\Extra\soccer_vision\cc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022" y="4708034"/>
              <a:ext cx="1678285" cy="12587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5" name="Picture 11" descr="C:\Users\Phil\Documents\Uni Files\University of Bonn\AIS\Papers\ROS on NOP Presentation\Extra\soccer_vision\cc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29000"/>
              <a:ext cx="1678285" cy="12587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C:\Users\Phil\Documents\Uni Files\University of Bonn\AIS\Papers\ROS on NOP Presentation\Extra\soccer_vision\cc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4708034"/>
              <a:ext cx="1678285" cy="12587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7" name="Picture 13" descr="C:\Users\Phil\Documents\Uni Files\University of Bonn\AIS\Papers\ROS on NOP Presentation\Extra\soccer_vision\cc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022" y="3429000"/>
              <a:ext cx="1678285" cy="12587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Arrow Connector 6"/>
          <p:cNvCxnSpPr/>
          <p:nvPr/>
        </p:nvCxnSpPr>
        <p:spPr>
          <a:xfrm flipH="1">
            <a:off x="3131840" y="2564904"/>
            <a:ext cx="432048" cy="57606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34329" y="3356992"/>
            <a:ext cx="897493" cy="119665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65165" y="5251464"/>
            <a:ext cx="576063" cy="0"/>
          </a:xfrm>
          <a:prstGeom prst="straightConnector1">
            <a:avLst/>
          </a:prstGeom>
          <a:ln w="63500" cmpd="dbl">
            <a:solidFill>
              <a:schemeClr val="accent2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444164" y="3212976"/>
            <a:ext cx="3376308" cy="3178906"/>
            <a:chOff x="5444164" y="3212976"/>
            <a:chExt cx="3376308" cy="3178906"/>
          </a:xfrm>
        </p:grpSpPr>
        <p:sp>
          <p:nvSpPr>
            <p:cNvPr id="19" name="TextBox 18"/>
            <p:cNvSpPr txBox="1"/>
            <p:nvPr/>
          </p:nvSpPr>
          <p:spPr>
            <a:xfrm>
              <a:off x="5444164" y="3212976"/>
              <a:ext cx="1678284" cy="3286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AU" dirty="0" smtClean="0">
                  <a:solidFill>
                    <a:schemeClr val="accent3">
                      <a:lumMod val="75000"/>
                    </a:schemeClr>
                  </a:solidFill>
                </a:rPr>
                <a:t>Green</a:t>
              </a:r>
              <a:endParaRPr lang="en-AU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42188" y="3212976"/>
              <a:ext cx="1678284" cy="3286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AU" dirty="0" smtClean="0">
                  <a:solidFill>
                    <a:srgbClr val="BDCC00"/>
                  </a:solidFill>
                </a:rPr>
                <a:t>Yellow</a:t>
              </a:r>
              <a:endParaRPr lang="en-AU" dirty="0">
                <a:solidFill>
                  <a:srgbClr val="BDCC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44164" y="6063200"/>
              <a:ext cx="1678284" cy="3286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AU" dirty="0" smtClean="0">
                  <a:solidFill>
                    <a:schemeClr val="accent6">
                      <a:lumMod val="75000"/>
                    </a:schemeClr>
                  </a:solidFill>
                </a:rPr>
                <a:t>Orange</a:t>
              </a:r>
              <a:endParaRPr lang="en-A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42188" y="6063200"/>
              <a:ext cx="1678284" cy="3286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AU" dirty="0" smtClean="0"/>
                <a:t>White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1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301</Words>
  <Application>Microsoft Office PowerPoint</Application>
  <PresentationFormat>On-screen Show (4:3)</PresentationFormat>
  <Paragraphs>152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ROS-based Software Framework for the NimbRo-OP Humanoid Open Platform</vt:lpstr>
      <vt:lpstr>Motivation</vt:lpstr>
      <vt:lpstr>Robot Operating System (ROS)</vt:lpstr>
      <vt:lpstr>The NimbRo-OP Robot</vt:lpstr>
      <vt:lpstr>The NimbRo-OP Robot</vt:lpstr>
      <vt:lpstr>Software Architecture</vt:lpstr>
      <vt:lpstr>Robot Control Node</vt:lpstr>
      <vt:lpstr>Vision System</vt:lpstr>
      <vt:lpstr>Vision System</vt:lpstr>
      <vt:lpstr>Vision System</vt:lpstr>
      <vt:lpstr>State Estimation</vt:lpstr>
      <vt:lpstr>Configuration Server</vt:lpstr>
      <vt:lpstr>System Visualization</vt:lpstr>
      <vt:lpstr>Behavior Control</vt:lpstr>
      <vt:lpstr>Software Release</vt:lpstr>
      <vt:lpstr>Thank you for your attention!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 Allgeuer</dc:creator>
  <cp:lastModifiedBy>Philipp Allgeuer</cp:lastModifiedBy>
  <cp:revision>137</cp:revision>
  <dcterms:created xsi:type="dcterms:W3CDTF">2013-10-09T11:40:10Z</dcterms:created>
  <dcterms:modified xsi:type="dcterms:W3CDTF">2013-10-12T20:20:41Z</dcterms:modified>
</cp:coreProperties>
</file>