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70" r:id="rId10"/>
    <p:sldId id="271" r:id="rId11"/>
    <p:sldId id="268" r:id="rId12"/>
    <p:sldId id="269" r:id="rId13"/>
    <p:sldId id="272" r:id="rId14"/>
    <p:sldId id="273" r:id="rId15"/>
    <p:sldId id="276" r:id="rId16"/>
    <p:sldId id="274" r:id="rId17"/>
    <p:sldId id="275" r:id="rId18"/>
    <p:sldId id="260" r:id="rId19"/>
    <p:sldId id="265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309"/>
    <a:srgbClr val="BC5908"/>
    <a:srgbClr val="F9F1F1"/>
    <a:srgbClr val="FCF8F8"/>
    <a:srgbClr val="F8ED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7" autoAdjust="0"/>
  </p:normalViewPr>
  <p:slideViewPr>
    <p:cSldViewPr>
      <p:cViewPr varScale="1">
        <p:scale>
          <a:sx n="83" d="100"/>
          <a:sy n="83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951D-36C3-42EA-810F-537416AF5220}" type="datetimeFigureOut">
              <a:rPr lang="en-AU" smtClean="0"/>
              <a:t>11/10/2013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5F32-D9A3-49CC-933B-D230761D71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8968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951D-36C3-42EA-810F-537416AF5220}" type="datetimeFigureOut">
              <a:rPr lang="en-AU" smtClean="0"/>
              <a:t>11/10/2013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5F32-D9A3-49CC-933B-D230761D71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16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951D-36C3-42EA-810F-537416AF5220}" type="datetimeFigureOut">
              <a:rPr lang="en-AU" smtClean="0"/>
              <a:t>11/10/2013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5F32-D9A3-49CC-933B-D230761D71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659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843808" y="639236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Behavior</a:t>
            </a:r>
            <a:r>
              <a:rPr lang="en-A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Architectures</a:t>
            </a:r>
            <a:r>
              <a:rPr lang="en-AU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for Planning and Control</a:t>
            </a:r>
            <a:endParaRPr lang="en-A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308304" y="6391542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E2D5B51-CA17-4BED-9E2A-BC68BE343256}" type="slidenum">
              <a:rPr lang="en-AU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A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67544" y="6392361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Oct 15, 2013</a:t>
            </a:r>
            <a:endParaRPr lang="en-A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819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951D-36C3-42EA-810F-537416AF5220}" type="datetimeFigureOut">
              <a:rPr lang="en-AU" smtClean="0"/>
              <a:t>11/10/2013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5F32-D9A3-49CC-933B-D230761D71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280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951D-36C3-42EA-810F-537416AF5220}" type="datetimeFigureOut">
              <a:rPr lang="en-AU" smtClean="0"/>
              <a:t>11/10/2013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5F32-D9A3-49CC-933B-D230761D71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879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951D-36C3-42EA-810F-537416AF5220}" type="datetimeFigureOut">
              <a:rPr lang="en-AU" smtClean="0"/>
              <a:t>11/10/2013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5F32-D9A3-49CC-933B-D230761D71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78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951D-36C3-42EA-810F-537416AF5220}" type="datetimeFigureOut">
              <a:rPr lang="en-AU" smtClean="0"/>
              <a:t>11/10/2013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5F32-D9A3-49CC-933B-D230761D71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361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951D-36C3-42EA-810F-537416AF5220}" type="datetimeFigureOut">
              <a:rPr lang="en-AU" smtClean="0"/>
              <a:t>11/10/2013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5F32-D9A3-49CC-933B-D230761D71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904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951D-36C3-42EA-810F-537416AF5220}" type="datetimeFigureOut">
              <a:rPr lang="en-AU" smtClean="0"/>
              <a:t>11/10/2013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5F32-D9A3-49CC-933B-D230761D71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444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951D-36C3-42EA-810F-537416AF5220}" type="datetimeFigureOut">
              <a:rPr lang="en-AU" smtClean="0"/>
              <a:t>11/10/2013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5F32-D9A3-49CC-933B-D230761D71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606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 dirty="0" smtClean="0"/>
              <a:t>Oct 15, 2013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15816" y="6356350"/>
            <a:ext cx="3312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 dirty="0" err="1" smtClean="0"/>
              <a:t>Behavior</a:t>
            </a:r>
            <a:r>
              <a:rPr lang="en-AU" dirty="0" smtClean="0"/>
              <a:t> Architectures for Planning and Control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C5F32-D9A3-49CC-933B-D230761D711D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7" name="Picture 20" descr="logo_uni_bonn_ai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6019"/>
            <a:ext cx="1610794" cy="480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80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hyperlink" Target="http://sourceforge.net/projects/behaviourcontrol/" TargetMode="External"/><Relationship Id="rId5" Type="http://schemas.openxmlformats.org/officeDocument/2006/relationships/image" Target="../media/image6.png"/><Relationship Id="rId10" Type="http://schemas.openxmlformats.org/officeDocument/2006/relationships/hyperlink" Target="http://sourceforge.net/projects/statecontroller/" TargetMode="External"/><Relationship Id="rId4" Type="http://schemas.openxmlformats.org/officeDocument/2006/relationships/slide" Target="slide7.xml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http://sourceforge.net/projects/behaviourcontrol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ourceforge.net/projects/statecontroller/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81285"/>
            <a:ext cx="7772400" cy="2259683"/>
          </a:xfrm>
        </p:spPr>
        <p:txBody>
          <a:bodyPr>
            <a:normAutofit/>
          </a:bodyPr>
          <a:lstStyle/>
          <a:p>
            <a:r>
              <a:rPr lang="en-AU" dirty="0" smtClean="0"/>
              <a:t>Hierarchical and State-based Architectures for Robot</a:t>
            </a:r>
            <a:br>
              <a:rPr lang="en-AU" dirty="0" smtClean="0"/>
            </a:br>
            <a:r>
              <a:rPr lang="en-AU" dirty="0" err="1" smtClean="0"/>
              <a:t>Behavior</a:t>
            </a:r>
            <a:r>
              <a:rPr lang="en-AU" dirty="0" smtClean="0"/>
              <a:t> Planning and Control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1559024"/>
          </a:xfrm>
        </p:spPr>
        <p:txBody>
          <a:bodyPr>
            <a:noAutofit/>
          </a:bodyPr>
          <a:lstStyle/>
          <a:p>
            <a:r>
              <a:rPr lang="en-AU" sz="2400" dirty="0" smtClean="0">
                <a:solidFill>
                  <a:schemeClr val="tx1"/>
                </a:solidFill>
              </a:rPr>
              <a:t>Philipp Allgeuer and Sven </a:t>
            </a:r>
            <a:r>
              <a:rPr lang="en-AU" sz="2400" dirty="0" err="1" smtClean="0">
                <a:solidFill>
                  <a:schemeClr val="tx1"/>
                </a:solidFill>
              </a:rPr>
              <a:t>Behnke</a:t>
            </a:r>
            <a:endParaRPr lang="en-AU" sz="2400" dirty="0" smtClean="0">
              <a:solidFill>
                <a:schemeClr val="tx1"/>
              </a:solidFill>
            </a:endParaRPr>
          </a:p>
          <a:p>
            <a:endParaRPr lang="en-AU" sz="16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A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Institute for Computer Science VI</a:t>
            </a:r>
          </a:p>
          <a:p>
            <a:pPr>
              <a:spcBef>
                <a:spcPts val="0"/>
              </a:spcBef>
            </a:pPr>
            <a:r>
              <a:rPr lang="en-A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Autonomous Intelligent Systems</a:t>
            </a:r>
            <a:endParaRPr lang="en-AU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904" y="5084564"/>
            <a:ext cx="1634088" cy="13257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319" y="5104522"/>
            <a:ext cx="1285873" cy="1285873"/>
          </a:xfrm>
          <a:prstGeom prst="rect">
            <a:avLst/>
          </a:prstGeom>
        </p:spPr>
      </p:pic>
      <p:pic>
        <p:nvPicPr>
          <p:cNvPr id="1026" name="Picture 2" descr="C:\Users\Phil\Desktop\TEMP\NimbRo-OP\material\NimbRo-OP_1_white_lef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347" y="3087113"/>
            <a:ext cx="1738312" cy="37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51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 of SCL</a:t>
            </a:r>
            <a:endParaRPr lang="en-AU" dirty="0"/>
          </a:p>
        </p:txBody>
      </p:sp>
      <p:pic>
        <p:nvPicPr>
          <p:cNvPr id="4" name="Picture 5" descr="C:\Users\Phil\Downloads\state_controller_ic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2" y="37854"/>
            <a:ext cx="1073394" cy="87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Phil\Downloads\scl_simple_goali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73" y="2222812"/>
            <a:ext cx="8238284" cy="3582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1455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Simple Soccer Goalie </a:t>
            </a:r>
            <a:r>
              <a:rPr lang="en-AU" sz="2400" dirty="0" err="1" smtClean="0"/>
              <a:t>Behavior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56858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Phil\Downloads\behaviour_control_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020" y="27491"/>
            <a:ext cx="1012604" cy="101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Behavior</a:t>
            </a:r>
            <a:r>
              <a:rPr lang="en-AU" dirty="0" smtClean="0"/>
              <a:t> Control Framework (BCF)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4824536"/>
          </a:xfrm>
        </p:spPr>
        <p:txBody>
          <a:bodyPr>
            <a:normAutofit/>
          </a:bodyPr>
          <a:lstStyle/>
          <a:p>
            <a:r>
              <a:rPr lang="en-AU" b="1" dirty="0" smtClean="0"/>
              <a:t>Platform independent C++ framework</a:t>
            </a:r>
          </a:p>
          <a:p>
            <a:r>
              <a:rPr lang="en-AU" b="1" dirty="0" smtClean="0"/>
              <a:t>Can be used to implement:</a:t>
            </a:r>
          </a:p>
          <a:p>
            <a:r>
              <a:rPr lang="en-AU" dirty="0" smtClean="0"/>
              <a:t>	A hierarchical </a:t>
            </a:r>
            <a:r>
              <a:rPr lang="en-AU" dirty="0" err="1" smtClean="0"/>
              <a:t>behavior</a:t>
            </a:r>
            <a:r>
              <a:rPr lang="en-AU" dirty="0" smtClean="0"/>
              <a:t> architecture that utilizes 	the concept of inhibitions to allow for dynamic 	transitioning between multiple running </a:t>
            </a:r>
            <a:r>
              <a:rPr lang="en-AU" dirty="0" err="1" smtClean="0"/>
              <a:t>behaviors</a:t>
            </a:r>
            <a:endParaRPr lang="en-AU" dirty="0" smtClean="0"/>
          </a:p>
          <a:p>
            <a:r>
              <a:rPr lang="en-AU" b="1" dirty="0" smtClean="0"/>
              <a:t>Framework attributes:</a:t>
            </a:r>
          </a:p>
          <a:p>
            <a:r>
              <a:rPr lang="en-AU" b="1" dirty="0" smtClean="0"/>
              <a:t>	</a:t>
            </a:r>
            <a:r>
              <a:rPr lang="en-AU" dirty="0" smtClean="0"/>
              <a:t>Lightweight, resource efficient, modular</a:t>
            </a:r>
          </a:p>
          <a:p>
            <a:r>
              <a:rPr lang="en-AU" dirty="0" smtClean="0"/>
              <a:t>	Suitable for medium to large applications</a:t>
            </a:r>
          </a:p>
          <a:p>
            <a:r>
              <a:rPr lang="en-AU" dirty="0" smtClean="0"/>
              <a:t>	Designed with usability in mind</a:t>
            </a:r>
          </a:p>
        </p:txBody>
      </p:sp>
    </p:spTree>
    <p:extLst>
      <p:ext uri="{BB962C8B-B14F-4D97-AF65-F5344CB8AC3E}">
        <p14:creationId xmlns:p14="http://schemas.microsoft.com/office/powerpoint/2010/main" val="235319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Components of the BCF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4824536"/>
          </a:xfrm>
        </p:spPr>
        <p:txBody>
          <a:bodyPr>
            <a:normAutofit/>
          </a:bodyPr>
          <a:lstStyle/>
          <a:p>
            <a:r>
              <a:rPr lang="en-AU" b="1" dirty="0" err="1" smtClean="0"/>
              <a:t>Behavior</a:t>
            </a:r>
            <a:r>
              <a:rPr lang="en-AU" b="1" dirty="0" smtClean="0"/>
              <a:t> Manager</a:t>
            </a:r>
          </a:p>
          <a:p>
            <a:r>
              <a:rPr lang="en-AU" dirty="0"/>
              <a:t>	</a:t>
            </a:r>
            <a:r>
              <a:rPr lang="en-AU" dirty="0" smtClean="0"/>
              <a:t>Class/object that encapsulates and manages one 	instance of an entire BCF architecture</a:t>
            </a:r>
          </a:p>
          <a:p>
            <a:r>
              <a:rPr lang="en-AU" b="1" dirty="0" err="1" smtClean="0"/>
              <a:t>Behavior</a:t>
            </a:r>
            <a:r>
              <a:rPr lang="en-AU" b="1" dirty="0" smtClean="0"/>
              <a:t> Layer</a:t>
            </a:r>
          </a:p>
          <a:p>
            <a:r>
              <a:rPr lang="en-AU" dirty="0"/>
              <a:t>	</a:t>
            </a:r>
            <a:r>
              <a:rPr lang="en-AU" dirty="0" smtClean="0"/>
              <a:t>A bundle of </a:t>
            </a:r>
            <a:r>
              <a:rPr lang="en-AU" dirty="0" err="1" smtClean="0"/>
              <a:t>behaviors</a:t>
            </a:r>
            <a:r>
              <a:rPr lang="en-AU" dirty="0" smtClean="0"/>
              <a:t> that can inhibit each other</a:t>
            </a:r>
          </a:p>
          <a:p>
            <a:r>
              <a:rPr lang="en-AU" b="1" dirty="0" err="1" smtClean="0"/>
              <a:t>Behavior</a:t>
            </a:r>
            <a:endParaRPr lang="en-AU" b="1" dirty="0" smtClean="0"/>
          </a:p>
          <a:p>
            <a:r>
              <a:rPr lang="en-AU" dirty="0"/>
              <a:t>	</a:t>
            </a:r>
            <a:r>
              <a:rPr lang="en-AU" dirty="0" smtClean="0"/>
              <a:t>A class that implements a certain action/ability</a:t>
            </a:r>
          </a:p>
          <a:p>
            <a:r>
              <a:rPr lang="en-AU" b="1" dirty="0" smtClean="0"/>
              <a:t>Actuators and Sensors</a:t>
            </a:r>
          </a:p>
          <a:p>
            <a:r>
              <a:rPr lang="en-AU" dirty="0"/>
              <a:t>	</a:t>
            </a:r>
            <a:r>
              <a:rPr lang="en-AU" dirty="0" smtClean="0"/>
              <a:t>Internal </a:t>
            </a:r>
            <a:r>
              <a:rPr lang="en-AU" i="1" dirty="0" smtClean="0"/>
              <a:t>writers</a:t>
            </a:r>
            <a:r>
              <a:rPr lang="en-AU" dirty="0" smtClean="0"/>
              <a:t> and </a:t>
            </a:r>
            <a:r>
              <a:rPr lang="en-AU" i="1" dirty="0" smtClean="0"/>
              <a:t>readers</a:t>
            </a:r>
            <a:r>
              <a:rPr lang="en-AU" dirty="0" smtClean="0"/>
              <a:t> used to share data</a:t>
            </a:r>
            <a:endParaRPr lang="en-AU" dirty="0"/>
          </a:p>
        </p:txBody>
      </p:sp>
      <p:pic>
        <p:nvPicPr>
          <p:cNvPr id="4" name="Picture 4" descr="C:\Users\Phil\Downloads\behaviour_control_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020" y="27491"/>
            <a:ext cx="1012604" cy="101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9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Components of the BCF</a:t>
            </a:r>
            <a:endParaRPr lang="en-AU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4" y="1762104"/>
            <a:ext cx="8229600" cy="4268830"/>
          </a:xfrm>
        </p:spPr>
      </p:pic>
      <p:pic>
        <p:nvPicPr>
          <p:cNvPr id="4" name="Picture 4" descr="C:\Users\Phil\Downloads\behaviour_control_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020" y="27491"/>
            <a:ext cx="1012604" cy="101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6495008" y="1876192"/>
            <a:ext cx="2447764" cy="1368152"/>
            <a:chOff x="6660232" y="2636912"/>
            <a:chExt cx="2447764" cy="1368152"/>
          </a:xfrm>
        </p:grpSpPr>
        <p:sp>
          <p:nvSpPr>
            <p:cNvPr id="16" name="Rectangle 15"/>
            <p:cNvSpPr/>
            <p:nvPr/>
          </p:nvSpPr>
          <p:spPr>
            <a:xfrm>
              <a:off x="6660232" y="2636912"/>
              <a:ext cx="2447764" cy="13681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6840252" y="2889512"/>
              <a:ext cx="468052" cy="0"/>
            </a:xfrm>
            <a:prstGeom prst="straightConnector1">
              <a:avLst/>
            </a:prstGeom>
            <a:ln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endCxn id="13" idx="1"/>
            </p:cNvCxnSpPr>
            <p:nvPr/>
          </p:nvCxnSpPr>
          <p:spPr>
            <a:xfrm>
              <a:off x="6840252" y="3317503"/>
              <a:ext cx="468052" cy="0"/>
            </a:xfrm>
            <a:prstGeom prst="straightConnector1">
              <a:avLst/>
            </a:prstGeom>
            <a:ln>
              <a:prstDash val="sysDash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6840252" y="3758560"/>
              <a:ext cx="468052" cy="0"/>
            </a:xfrm>
            <a:prstGeom prst="straightConnector1">
              <a:avLst/>
            </a:prstGeom>
            <a:ln>
              <a:prstDash val="sysDot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308304" y="2701950"/>
              <a:ext cx="1799692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AU" dirty="0" smtClean="0"/>
                <a:t>Object hierarchy</a:t>
              </a:r>
            </a:p>
            <a:p>
              <a:pPr>
                <a:spcAft>
                  <a:spcPts val="1200"/>
                </a:spcAft>
              </a:pPr>
              <a:r>
                <a:rPr lang="en-AU" dirty="0" smtClean="0"/>
                <a:t>Data exchange</a:t>
              </a:r>
            </a:p>
            <a:p>
              <a:pPr>
                <a:spcAft>
                  <a:spcPts val="1200"/>
                </a:spcAft>
              </a:pPr>
              <a:r>
                <a:rPr lang="en-AU" dirty="0" smtClean="0"/>
                <a:t>Inhibitions</a:t>
              </a:r>
              <a:endParaRPr lang="en-AU" dirty="0"/>
            </a:p>
          </p:txBody>
        </p:sp>
      </p:grpSp>
    </p:spTree>
    <p:extLst>
      <p:ext uri="{BB962C8B-B14F-4D97-AF65-F5344CB8AC3E}">
        <p14:creationId xmlns:p14="http://schemas.microsoft.com/office/powerpoint/2010/main" val="324270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Behavior</a:t>
            </a:r>
            <a:r>
              <a:rPr lang="en-AU" dirty="0" smtClean="0"/>
              <a:t> Inhibitions</a:t>
            </a:r>
            <a:endParaRPr lang="en-AU" dirty="0"/>
          </a:p>
        </p:txBody>
      </p:sp>
      <p:pic>
        <p:nvPicPr>
          <p:cNvPr id="4" name="Picture 4" descr="C:\Users\Phil\Downloads\behaviour_control_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020" y="27491"/>
            <a:ext cx="1012604" cy="101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251520" y="263226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Inhibition tree:</a:t>
            </a:r>
            <a:endParaRPr lang="en-AU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5940152" y="2416822"/>
            <a:ext cx="2987824" cy="800219"/>
            <a:chOff x="6156176" y="1941230"/>
            <a:chExt cx="2987824" cy="800219"/>
          </a:xfrm>
        </p:grpSpPr>
        <p:sp>
          <p:nvSpPr>
            <p:cNvPr id="13" name="Rectangle 12"/>
            <p:cNvSpPr/>
            <p:nvPr/>
          </p:nvSpPr>
          <p:spPr>
            <a:xfrm>
              <a:off x="6156176" y="1941230"/>
              <a:ext cx="2987824" cy="80021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6300192" y="2129046"/>
              <a:ext cx="432048" cy="0"/>
            </a:xfrm>
            <a:prstGeom prst="straightConnector1">
              <a:avLst/>
            </a:prstGeom>
            <a:ln w="60325" cmpd="dbl">
              <a:solidFill>
                <a:schemeClr val="tx1"/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300192" y="2558410"/>
              <a:ext cx="432048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732240" y="1941230"/>
              <a:ext cx="241176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AU" dirty="0" smtClean="0"/>
                <a:t>Chaining inhibition</a:t>
              </a:r>
            </a:p>
            <a:p>
              <a:pPr>
                <a:spcAft>
                  <a:spcPts val="1200"/>
                </a:spcAft>
              </a:pPr>
              <a:r>
                <a:rPr lang="en-AU" dirty="0" smtClean="0"/>
                <a:t>Non-chaining inhibition</a:t>
              </a:r>
              <a:endParaRPr lang="en-AU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51520" y="429309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Topological ordering: </a:t>
            </a:r>
            <a:r>
              <a:rPr lang="en-AU" dirty="0" smtClean="0"/>
              <a:t>  </a:t>
            </a:r>
            <a:r>
              <a:rPr lang="en-AU" dirty="0"/>
              <a:t>1 → 2 </a:t>
            </a:r>
            <a:r>
              <a:rPr lang="en-AU" dirty="0" smtClean="0"/>
              <a:t>→ 4 → 3 → 5</a:t>
            </a:r>
            <a:endParaRPr lang="en-AU" dirty="0"/>
          </a:p>
        </p:txBody>
      </p:sp>
      <p:sp>
        <p:nvSpPr>
          <p:cNvPr id="28" name="TextBox 27"/>
          <p:cNvSpPr txBox="1"/>
          <p:nvPr/>
        </p:nvSpPr>
        <p:spPr>
          <a:xfrm>
            <a:off x="2377440" y="4653136"/>
            <a:ext cx="676656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sz="2000" dirty="0" smtClean="0"/>
              <a:t>Activation levels are returned by each </a:t>
            </a:r>
            <a:r>
              <a:rPr lang="en-AU" sz="2000" dirty="0" err="1" smtClean="0"/>
              <a:t>behavior</a:t>
            </a:r>
            <a:endParaRPr lang="en-AU" sz="2000" dirty="0" smtClean="0"/>
          </a:p>
          <a:p>
            <a:pPr>
              <a:spcAft>
                <a:spcPts val="600"/>
              </a:spcAft>
            </a:pPr>
            <a:r>
              <a:rPr lang="en-AU" sz="2000" dirty="0" smtClean="0"/>
              <a:t>Refactored in the topological order to get true activation levels</a:t>
            </a:r>
          </a:p>
          <a:p>
            <a:pPr defTabSz="265113">
              <a:spcAft>
                <a:spcPts val="600"/>
              </a:spcAft>
            </a:pPr>
            <a:r>
              <a:rPr lang="en-AU" sz="2000" dirty="0"/>
              <a:t> </a:t>
            </a:r>
            <a:r>
              <a:rPr lang="en-AU" sz="2000" dirty="0" smtClean="0"/>
              <a:t>   </a:t>
            </a:r>
            <a:r>
              <a:rPr lang="en-AU" sz="2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Beh</a:t>
            </a:r>
            <a:r>
              <a:rPr lang="en-AU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1 = 1.0, </a:t>
            </a:r>
            <a:r>
              <a:rPr lang="en-AU" sz="2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Beh</a:t>
            </a:r>
            <a:r>
              <a:rPr lang="en-AU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2 = 0.5      True </a:t>
            </a:r>
            <a:r>
              <a:rPr lang="en-AU" sz="2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Beh</a:t>
            </a:r>
            <a:r>
              <a:rPr lang="en-AU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2 = (1 – </a:t>
            </a:r>
            <a:r>
              <a:rPr lang="en-AU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1.0) </a:t>
            </a:r>
            <a:r>
              <a:rPr lang="en-AU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× 0.5 = 0.0</a:t>
            </a:r>
          </a:p>
          <a:p>
            <a:pPr>
              <a:spcAft>
                <a:spcPts val="600"/>
              </a:spcAft>
            </a:pPr>
            <a:r>
              <a:rPr lang="en-AU" sz="2000" dirty="0" err="1" smtClean="0"/>
              <a:t>Behaviors</a:t>
            </a:r>
            <a:r>
              <a:rPr lang="en-AU" sz="2000" dirty="0" smtClean="0"/>
              <a:t> with non-zero activation level are executed</a:t>
            </a:r>
            <a:endParaRPr lang="en-AU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251520" y="467599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Inhibition resolution:</a:t>
            </a:r>
            <a:endParaRPr lang="en-AU" b="1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305276" y="5622770"/>
            <a:ext cx="212224" cy="0"/>
          </a:xfrm>
          <a:prstGeom prst="straightConnector1">
            <a:avLst/>
          </a:prstGeom>
          <a:ln w="60325" cmpd="dbl">
            <a:solidFill>
              <a:schemeClr val="tx1">
                <a:lumMod val="50000"/>
                <a:lumOff val="50000"/>
              </a:schemeClr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2483768" y="1484784"/>
            <a:ext cx="3168352" cy="2592288"/>
            <a:chOff x="2483768" y="1484784"/>
            <a:chExt cx="3168352" cy="2592288"/>
          </a:xfrm>
        </p:grpSpPr>
        <p:sp>
          <p:nvSpPr>
            <p:cNvPr id="5" name="Rounded Rectangle 4"/>
            <p:cNvSpPr/>
            <p:nvPr/>
          </p:nvSpPr>
          <p:spPr>
            <a:xfrm>
              <a:off x="2483768" y="1484784"/>
              <a:ext cx="1296144" cy="64807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err="1" smtClean="0">
                  <a:solidFill>
                    <a:schemeClr val="accent5">
                      <a:lumMod val="75000"/>
                    </a:schemeClr>
                  </a:solidFill>
                </a:rPr>
                <a:t>Behavior</a:t>
              </a:r>
              <a:r>
                <a:rPr lang="en-AU" dirty="0" smtClean="0">
                  <a:solidFill>
                    <a:schemeClr val="accent5">
                      <a:lumMod val="75000"/>
                    </a:schemeClr>
                  </a:solidFill>
                </a:rPr>
                <a:t> 1</a:t>
              </a:r>
              <a:endParaRPr lang="en-AU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483768" y="2492896"/>
              <a:ext cx="1296144" cy="64807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err="1" smtClean="0">
                  <a:solidFill>
                    <a:schemeClr val="accent5">
                      <a:lumMod val="75000"/>
                    </a:schemeClr>
                  </a:solidFill>
                </a:rPr>
                <a:t>Behavior</a:t>
              </a:r>
              <a:r>
                <a:rPr lang="en-AU" dirty="0" smtClean="0">
                  <a:solidFill>
                    <a:schemeClr val="accent5">
                      <a:lumMod val="75000"/>
                    </a:schemeClr>
                  </a:solidFill>
                </a:rPr>
                <a:t> 2</a:t>
              </a:r>
              <a:endParaRPr lang="en-AU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483768" y="3429000"/>
              <a:ext cx="1296144" cy="64807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err="1" smtClean="0">
                  <a:solidFill>
                    <a:schemeClr val="accent5">
                      <a:lumMod val="75000"/>
                    </a:schemeClr>
                  </a:solidFill>
                </a:rPr>
                <a:t>Behavior</a:t>
              </a:r>
              <a:r>
                <a:rPr lang="en-AU" dirty="0" smtClean="0">
                  <a:solidFill>
                    <a:schemeClr val="accent5">
                      <a:lumMod val="75000"/>
                    </a:schemeClr>
                  </a:solidFill>
                </a:rPr>
                <a:t> 3</a:t>
              </a:r>
              <a:endParaRPr lang="en-AU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355976" y="3429000"/>
              <a:ext cx="1296144" cy="64807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err="1" smtClean="0">
                  <a:solidFill>
                    <a:schemeClr val="accent5">
                      <a:lumMod val="75000"/>
                    </a:schemeClr>
                  </a:solidFill>
                </a:rPr>
                <a:t>Behavior</a:t>
              </a:r>
              <a:r>
                <a:rPr lang="en-AU" dirty="0" smtClean="0">
                  <a:solidFill>
                    <a:schemeClr val="accent5">
                      <a:lumMod val="75000"/>
                    </a:schemeClr>
                  </a:solidFill>
                </a:rPr>
                <a:t> 5</a:t>
              </a:r>
              <a:endParaRPr lang="en-AU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355976" y="1484784"/>
              <a:ext cx="1296144" cy="64807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err="1" smtClean="0">
                  <a:solidFill>
                    <a:schemeClr val="accent5">
                      <a:lumMod val="75000"/>
                    </a:schemeClr>
                  </a:solidFill>
                </a:rPr>
                <a:t>Behavior</a:t>
              </a:r>
              <a:r>
                <a:rPr lang="en-AU" dirty="0" smtClean="0">
                  <a:solidFill>
                    <a:schemeClr val="accent5">
                      <a:lumMod val="75000"/>
                    </a:schemeClr>
                  </a:solidFill>
                </a:rPr>
                <a:t> 4</a:t>
              </a:r>
              <a:endParaRPr lang="en-AU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5" idx="3"/>
              <a:endCxn id="9" idx="1"/>
            </p:cNvCxnSpPr>
            <p:nvPr/>
          </p:nvCxnSpPr>
          <p:spPr>
            <a:xfrm>
              <a:off x="3779912" y="1808820"/>
              <a:ext cx="576064" cy="0"/>
            </a:xfrm>
            <a:prstGeom prst="straightConnector1">
              <a:avLst/>
            </a:prstGeom>
            <a:ln w="28575" cmpd="sng">
              <a:solidFill>
                <a:schemeClr val="accent5">
                  <a:lumMod val="7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7" idx="3"/>
              <a:endCxn id="8" idx="1"/>
            </p:cNvCxnSpPr>
            <p:nvPr/>
          </p:nvCxnSpPr>
          <p:spPr>
            <a:xfrm>
              <a:off x="3779912" y="3753036"/>
              <a:ext cx="576064" cy="0"/>
            </a:xfrm>
            <a:prstGeom prst="straightConnector1">
              <a:avLst/>
            </a:prstGeom>
            <a:ln w="28575" cmpd="sng">
              <a:solidFill>
                <a:schemeClr val="accent5">
                  <a:lumMod val="7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5" idx="2"/>
              <a:endCxn id="6" idx="0"/>
            </p:cNvCxnSpPr>
            <p:nvPr/>
          </p:nvCxnSpPr>
          <p:spPr>
            <a:xfrm>
              <a:off x="3131840" y="2132856"/>
              <a:ext cx="0" cy="360040"/>
            </a:xfrm>
            <a:prstGeom prst="straightConnector1">
              <a:avLst/>
            </a:prstGeom>
            <a:ln w="60325" cmpd="dbl">
              <a:solidFill>
                <a:schemeClr val="accent5">
                  <a:lumMod val="75000"/>
                </a:schemeClr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6" idx="2"/>
              <a:endCxn id="7" idx="0"/>
            </p:cNvCxnSpPr>
            <p:nvPr/>
          </p:nvCxnSpPr>
          <p:spPr>
            <a:xfrm>
              <a:off x="3131840" y="3140968"/>
              <a:ext cx="0" cy="288032"/>
            </a:xfrm>
            <a:prstGeom prst="straightConnector1">
              <a:avLst/>
            </a:prstGeom>
            <a:ln w="60325" cmpd="dbl">
              <a:solidFill>
                <a:schemeClr val="accent5">
                  <a:lumMod val="75000"/>
                </a:schemeClr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9" idx="2"/>
              <a:endCxn id="8" idx="0"/>
            </p:cNvCxnSpPr>
            <p:nvPr/>
          </p:nvCxnSpPr>
          <p:spPr>
            <a:xfrm>
              <a:off x="5004048" y="2132856"/>
              <a:ext cx="0" cy="1296144"/>
            </a:xfrm>
            <a:prstGeom prst="straightConnector1">
              <a:avLst/>
            </a:prstGeom>
            <a:ln w="28575" cmpd="sng">
              <a:solidFill>
                <a:schemeClr val="accent5">
                  <a:lumMod val="7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Arrow Connector 47"/>
          <p:cNvCxnSpPr/>
          <p:nvPr/>
        </p:nvCxnSpPr>
        <p:spPr>
          <a:xfrm>
            <a:off x="3747135" y="2097405"/>
            <a:ext cx="645795" cy="1358265"/>
          </a:xfrm>
          <a:prstGeom prst="straightConnector1">
            <a:avLst/>
          </a:prstGeom>
          <a:ln w="28575" cmpd="sng">
            <a:solidFill>
              <a:schemeClr val="accent2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 46"/>
          <p:cNvSpPr/>
          <p:nvPr/>
        </p:nvSpPr>
        <p:spPr>
          <a:xfrm>
            <a:off x="2251711" y="2114550"/>
            <a:ext cx="270510" cy="1344930"/>
          </a:xfrm>
          <a:custGeom>
            <a:avLst/>
            <a:gdLst>
              <a:gd name="connsiteX0" fmla="*/ 138717 w 512097"/>
              <a:gd name="connsiteY0" fmla="*/ 0 h 1283970"/>
              <a:gd name="connsiteX1" fmla="*/ 20607 w 512097"/>
              <a:gd name="connsiteY1" fmla="*/ 693420 h 1283970"/>
              <a:gd name="connsiteX2" fmla="*/ 512097 w 512097"/>
              <a:gd name="connsiteY2" fmla="*/ 1283970 h 1283970"/>
              <a:gd name="connsiteX0" fmla="*/ 510558 w 510558"/>
              <a:gd name="connsiteY0" fmla="*/ 0 h 1223010"/>
              <a:gd name="connsiteX1" fmla="*/ 18 w 510558"/>
              <a:gd name="connsiteY1" fmla="*/ 632460 h 1223010"/>
              <a:gd name="connsiteX2" fmla="*/ 491508 w 510558"/>
              <a:gd name="connsiteY2" fmla="*/ 1223010 h 1223010"/>
              <a:gd name="connsiteX0" fmla="*/ 525836 w 525836"/>
              <a:gd name="connsiteY0" fmla="*/ 0 h 1230630"/>
              <a:gd name="connsiteX1" fmla="*/ 56 w 525836"/>
              <a:gd name="connsiteY1" fmla="*/ 640080 h 1230630"/>
              <a:gd name="connsiteX2" fmla="*/ 491546 w 525836"/>
              <a:gd name="connsiteY2" fmla="*/ 1230630 h 1230630"/>
              <a:gd name="connsiteX0" fmla="*/ 525780 w 525780"/>
              <a:gd name="connsiteY0" fmla="*/ 0 h 1344930"/>
              <a:gd name="connsiteX1" fmla="*/ 0 w 525780"/>
              <a:gd name="connsiteY1" fmla="*/ 640080 h 1344930"/>
              <a:gd name="connsiteX2" fmla="*/ 525780 w 525780"/>
              <a:gd name="connsiteY2" fmla="*/ 1344930 h 1344930"/>
              <a:gd name="connsiteX0" fmla="*/ 381000 w 381000"/>
              <a:gd name="connsiteY0" fmla="*/ 0 h 1344930"/>
              <a:gd name="connsiteX1" fmla="*/ 0 w 381000"/>
              <a:gd name="connsiteY1" fmla="*/ 651510 h 1344930"/>
              <a:gd name="connsiteX2" fmla="*/ 381000 w 381000"/>
              <a:gd name="connsiteY2" fmla="*/ 1344930 h 1344930"/>
              <a:gd name="connsiteX0" fmla="*/ 381000 w 381000"/>
              <a:gd name="connsiteY0" fmla="*/ 0 h 1344930"/>
              <a:gd name="connsiteX1" fmla="*/ 0 w 381000"/>
              <a:gd name="connsiteY1" fmla="*/ 651510 h 1344930"/>
              <a:gd name="connsiteX2" fmla="*/ 381000 w 381000"/>
              <a:gd name="connsiteY2" fmla="*/ 1344930 h 1344930"/>
              <a:gd name="connsiteX0" fmla="*/ 381000 w 381000"/>
              <a:gd name="connsiteY0" fmla="*/ 0 h 1344930"/>
              <a:gd name="connsiteX1" fmla="*/ 0 w 381000"/>
              <a:gd name="connsiteY1" fmla="*/ 651510 h 1344930"/>
              <a:gd name="connsiteX2" fmla="*/ 381000 w 381000"/>
              <a:gd name="connsiteY2" fmla="*/ 1344930 h 1344930"/>
              <a:gd name="connsiteX0" fmla="*/ 304800 w 304800"/>
              <a:gd name="connsiteY0" fmla="*/ 0 h 1344930"/>
              <a:gd name="connsiteX1" fmla="*/ 0 w 304800"/>
              <a:gd name="connsiteY1" fmla="*/ 651510 h 1344930"/>
              <a:gd name="connsiteX2" fmla="*/ 304800 w 304800"/>
              <a:gd name="connsiteY2" fmla="*/ 1344930 h 1344930"/>
              <a:gd name="connsiteX0" fmla="*/ 285750 w 285750"/>
              <a:gd name="connsiteY0" fmla="*/ 0 h 1344930"/>
              <a:gd name="connsiteX1" fmla="*/ 0 w 285750"/>
              <a:gd name="connsiteY1" fmla="*/ 704850 h 1344930"/>
              <a:gd name="connsiteX2" fmla="*/ 285750 w 285750"/>
              <a:gd name="connsiteY2" fmla="*/ 1344930 h 1344930"/>
              <a:gd name="connsiteX0" fmla="*/ 270510 w 270510"/>
              <a:gd name="connsiteY0" fmla="*/ 0 h 1344930"/>
              <a:gd name="connsiteX1" fmla="*/ 0 w 270510"/>
              <a:gd name="connsiteY1" fmla="*/ 685800 h 1344930"/>
              <a:gd name="connsiteX2" fmla="*/ 270510 w 270510"/>
              <a:gd name="connsiteY2" fmla="*/ 1344930 h 134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510" h="1344930">
                <a:moveTo>
                  <a:pt x="270510" y="0"/>
                </a:moveTo>
                <a:cubicBezTo>
                  <a:pt x="77470" y="213042"/>
                  <a:pt x="0" y="461645"/>
                  <a:pt x="0" y="685800"/>
                </a:cubicBezTo>
                <a:cubicBezTo>
                  <a:pt x="0" y="909955"/>
                  <a:pt x="69850" y="1149350"/>
                  <a:pt x="270510" y="1344930"/>
                </a:cubicBezTo>
              </a:path>
            </a:pathLst>
          </a:custGeom>
          <a:noFill/>
          <a:ln w="28575">
            <a:solidFill>
              <a:schemeClr val="accent2">
                <a:lumMod val="75000"/>
              </a:schemeClr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Multiply 50"/>
          <p:cNvSpPr/>
          <p:nvPr/>
        </p:nvSpPr>
        <p:spPr>
          <a:xfrm rot="20040023">
            <a:off x="3898585" y="2580060"/>
            <a:ext cx="360040" cy="401736"/>
          </a:xfrm>
          <a:prstGeom prst="mathMultiply">
            <a:avLst>
              <a:gd name="adj1" fmla="val 1399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6" name="Curved Connector 15"/>
          <p:cNvCxnSpPr/>
          <p:nvPr/>
        </p:nvCxnSpPr>
        <p:spPr>
          <a:xfrm rot="5400000" flipH="1" flipV="1">
            <a:off x="6854738" y="2112444"/>
            <a:ext cx="545986" cy="21491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2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56176" y="162415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Transitive</a:t>
            </a:r>
            <a:endParaRPr lang="en-A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30496" y="356837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Intransitive!</a:t>
            </a:r>
            <a:endParaRPr lang="en-AU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42" name="Curved Connector 41"/>
          <p:cNvCxnSpPr/>
          <p:nvPr/>
        </p:nvCxnSpPr>
        <p:spPr>
          <a:xfrm rot="16200000" flipH="1">
            <a:off x="7145257" y="3299858"/>
            <a:ext cx="515147" cy="213360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2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2947944" y="1484784"/>
            <a:ext cx="2240000" cy="2242178"/>
            <a:chOff x="2947944" y="1484784"/>
            <a:chExt cx="2240000" cy="2242178"/>
          </a:xfrm>
        </p:grpSpPr>
        <p:sp>
          <p:nvSpPr>
            <p:cNvPr id="39" name="TextBox 38"/>
            <p:cNvSpPr txBox="1"/>
            <p:nvPr/>
          </p:nvSpPr>
          <p:spPr>
            <a:xfrm>
              <a:off x="2947944" y="1484784"/>
              <a:ext cx="367792" cy="29796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noAutofit/>
            </a:bodyPr>
            <a:lstStyle/>
            <a:p>
              <a:pPr algn="ctr"/>
              <a:r>
                <a:rPr lang="en-AU" sz="1400" b="1" dirty="0" smtClean="0">
                  <a:solidFill>
                    <a:schemeClr val="accent3"/>
                  </a:solidFill>
                </a:rPr>
                <a:t>1.0</a:t>
              </a:r>
              <a:endParaRPr lang="en-AU" sz="1200" b="1" dirty="0">
                <a:solidFill>
                  <a:schemeClr val="accent3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947944" y="2492896"/>
              <a:ext cx="367792" cy="29796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noAutofit/>
            </a:bodyPr>
            <a:lstStyle/>
            <a:p>
              <a:pPr algn="ctr"/>
              <a:r>
                <a:rPr lang="en-AU" sz="1400" b="1" dirty="0" smtClean="0">
                  <a:solidFill>
                    <a:schemeClr val="accent3"/>
                  </a:solidFill>
                </a:rPr>
                <a:t>0.5</a:t>
              </a:r>
              <a:endParaRPr lang="en-AU" sz="1200" b="1" dirty="0">
                <a:solidFill>
                  <a:schemeClr val="accent3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947944" y="3429000"/>
              <a:ext cx="367792" cy="29796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noAutofit/>
            </a:bodyPr>
            <a:lstStyle/>
            <a:p>
              <a:pPr algn="ctr"/>
              <a:r>
                <a:rPr lang="en-AU" sz="1400" b="1" dirty="0" smtClean="0">
                  <a:solidFill>
                    <a:schemeClr val="accent3"/>
                  </a:solidFill>
                </a:rPr>
                <a:t>1.0</a:t>
              </a:r>
              <a:endParaRPr lang="en-AU" sz="1200" b="1" dirty="0">
                <a:solidFill>
                  <a:schemeClr val="accent3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20152" y="3429000"/>
              <a:ext cx="367792" cy="29796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noAutofit/>
            </a:bodyPr>
            <a:lstStyle/>
            <a:p>
              <a:pPr algn="ctr"/>
              <a:r>
                <a:rPr lang="en-AU" sz="1400" b="1" dirty="0" smtClean="0">
                  <a:solidFill>
                    <a:schemeClr val="accent3"/>
                  </a:solidFill>
                </a:rPr>
                <a:t>0.7</a:t>
              </a:r>
              <a:endParaRPr lang="en-AU" sz="1200" b="1" dirty="0">
                <a:solidFill>
                  <a:schemeClr val="accent3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820152" y="1484784"/>
              <a:ext cx="367792" cy="29796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noAutofit/>
            </a:bodyPr>
            <a:lstStyle/>
            <a:p>
              <a:pPr algn="ctr"/>
              <a:r>
                <a:rPr lang="en-AU" sz="1400" b="1" dirty="0" smtClean="0">
                  <a:solidFill>
                    <a:schemeClr val="accent3"/>
                  </a:solidFill>
                </a:rPr>
                <a:t>1.0</a:t>
              </a:r>
              <a:endParaRPr lang="en-AU" sz="1200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946296" y="1484784"/>
            <a:ext cx="2240000" cy="2242178"/>
            <a:chOff x="2947944" y="1484784"/>
            <a:chExt cx="2240000" cy="2242178"/>
          </a:xfrm>
        </p:grpSpPr>
        <p:sp>
          <p:nvSpPr>
            <p:cNvPr id="56" name="TextBox 55"/>
            <p:cNvSpPr txBox="1"/>
            <p:nvPr/>
          </p:nvSpPr>
          <p:spPr>
            <a:xfrm>
              <a:off x="2947944" y="1484784"/>
              <a:ext cx="367792" cy="29796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noAutofit/>
            </a:bodyPr>
            <a:lstStyle/>
            <a:p>
              <a:pPr algn="ctr"/>
              <a:r>
                <a:rPr lang="en-AU" sz="1400" b="1" dirty="0" smtClean="0">
                  <a:solidFill>
                    <a:schemeClr val="accent3"/>
                  </a:solidFill>
                </a:rPr>
                <a:t>1.0</a:t>
              </a:r>
              <a:endParaRPr lang="en-AU" sz="1200" b="1" dirty="0">
                <a:solidFill>
                  <a:schemeClr val="accent3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947944" y="2492896"/>
              <a:ext cx="367792" cy="29796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noAutofit/>
            </a:bodyPr>
            <a:lstStyle/>
            <a:p>
              <a:pPr algn="ctr"/>
              <a:r>
                <a:rPr lang="en-AU" sz="1400" b="1" dirty="0" smtClean="0">
                  <a:solidFill>
                    <a:srgbClr val="D16309"/>
                  </a:solidFill>
                </a:rPr>
                <a:t>0.0</a:t>
              </a:r>
              <a:endParaRPr lang="en-AU" sz="1200" b="1" dirty="0">
                <a:solidFill>
                  <a:srgbClr val="D16309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947944" y="3429000"/>
              <a:ext cx="367792" cy="29796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noAutofit/>
            </a:bodyPr>
            <a:lstStyle/>
            <a:p>
              <a:pPr algn="ctr"/>
              <a:r>
                <a:rPr lang="en-AU" sz="1400" b="1" dirty="0" smtClean="0">
                  <a:solidFill>
                    <a:srgbClr val="D16309"/>
                  </a:solidFill>
                </a:rPr>
                <a:t>0.0</a:t>
              </a:r>
              <a:endParaRPr lang="en-AU" sz="1200" b="1" dirty="0">
                <a:solidFill>
                  <a:srgbClr val="D16309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820152" y="3429000"/>
              <a:ext cx="367792" cy="29796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noAutofit/>
            </a:bodyPr>
            <a:lstStyle/>
            <a:p>
              <a:pPr algn="ctr"/>
              <a:r>
                <a:rPr lang="en-AU" sz="1400" b="1" dirty="0" smtClean="0">
                  <a:solidFill>
                    <a:schemeClr val="accent3"/>
                  </a:solidFill>
                </a:rPr>
                <a:t>0.7</a:t>
              </a:r>
              <a:endParaRPr lang="en-AU" sz="1200" b="1" dirty="0">
                <a:solidFill>
                  <a:schemeClr val="accent3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820152" y="1484784"/>
              <a:ext cx="367792" cy="29796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noAutofit/>
            </a:bodyPr>
            <a:lstStyle/>
            <a:p>
              <a:pPr algn="ctr"/>
              <a:r>
                <a:rPr lang="en-AU" sz="1400" b="1" dirty="0" smtClean="0">
                  <a:solidFill>
                    <a:srgbClr val="D16309"/>
                  </a:solidFill>
                </a:rPr>
                <a:t>0.0</a:t>
              </a:r>
              <a:endParaRPr lang="en-AU" sz="1200" b="1" dirty="0">
                <a:solidFill>
                  <a:srgbClr val="D16309"/>
                </a:solidFill>
              </a:endParaRPr>
            </a:p>
          </p:txBody>
        </p:sp>
      </p:grpSp>
      <p:sp>
        <p:nvSpPr>
          <p:cNvPr id="61" name="Rounded Rectangle 60"/>
          <p:cNvSpPr/>
          <p:nvPr/>
        </p:nvSpPr>
        <p:spPr>
          <a:xfrm>
            <a:off x="2483768" y="1484784"/>
            <a:ext cx="1296144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D16309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err="1" smtClean="0">
                <a:solidFill>
                  <a:srgbClr val="D16309"/>
                </a:solidFill>
              </a:rPr>
              <a:t>Behavior</a:t>
            </a:r>
            <a:r>
              <a:rPr lang="en-AU" dirty="0" smtClean="0">
                <a:solidFill>
                  <a:srgbClr val="D16309"/>
                </a:solidFill>
              </a:rPr>
              <a:t> 1</a:t>
            </a:r>
            <a:endParaRPr lang="en-AU" dirty="0">
              <a:solidFill>
                <a:srgbClr val="D16309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4355976" y="3429000"/>
            <a:ext cx="1296144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D16309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err="1" smtClean="0">
                <a:solidFill>
                  <a:srgbClr val="D16309"/>
                </a:solidFill>
              </a:rPr>
              <a:t>Behavior</a:t>
            </a:r>
            <a:r>
              <a:rPr lang="en-AU" dirty="0" smtClean="0">
                <a:solidFill>
                  <a:srgbClr val="D16309"/>
                </a:solidFill>
              </a:rPr>
              <a:t> 5</a:t>
            </a:r>
            <a:endParaRPr lang="en-AU" dirty="0">
              <a:solidFill>
                <a:srgbClr val="D16309"/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949592" y="1484784"/>
            <a:ext cx="2240000" cy="2242178"/>
            <a:chOff x="2947944" y="1484784"/>
            <a:chExt cx="2240000" cy="2242178"/>
          </a:xfrm>
        </p:grpSpPr>
        <p:sp>
          <p:nvSpPr>
            <p:cNvPr id="64" name="TextBox 63"/>
            <p:cNvSpPr txBox="1"/>
            <p:nvPr/>
          </p:nvSpPr>
          <p:spPr>
            <a:xfrm>
              <a:off x="2947944" y="1484784"/>
              <a:ext cx="367792" cy="29796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noAutofit/>
            </a:bodyPr>
            <a:lstStyle/>
            <a:p>
              <a:pPr algn="ctr"/>
              <a:r>
                <a:rPr lang="en-AU" sz="1400" b="1" dirty="0" smtClean="0">
                  <a:solidFill>
                    <a:srgbClr val="D16309"/>
                  </a:solidFill>
                </a:rPr>
                <a:t>1.0</a:t>
              </a:r>
              <a:endParaRPr lang="en-AU" sz="1200" b="1" dirty="0">
                <a:solidFill>
                  <a:srgbClr val="D16309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947944" y="2492896"/>
              <a:ext cx="367792" cy="29796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noAutofit/>
            </a:bodyPr>
            <a:lstStyle/>
            <a:p>
              <a:pPr algn="ctr"/>
              <a:r>
                <a:rPr lang="en-AU" sz="1400" b="1" dirty="0" smtClean="0">
                  <a:solidFill>
                    <a:srgbClr val="D16309"/>
                  </a:solidFill>
                </a:rPr>
                <a:t>0.0</a:t>
              </a:r>
              <a:endParaRPr lang="en-AU" sz="1200" b="1" dirty="0">
                <a:solidFill>
                  <a:srgbClr val="D16309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947944" y="3429000"/>
              <a:ext cx="367792" cy="29796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noAutofit/>
            </a:bodyPr>
            <a:lstStyle/>
            <a:p>
              <a:pPr algn="ctr"/>
              <a:r>
                <a:rPr lang="en-AU" sz="1400" b="1" dirty="0" smtClean="0">
                  <a:solidFill>
                    <a:srgbClr val="D16309"/>
                  </a:solidFill>
                </a:rPr>
                <a:t>0.0</a:t>
              </a:r>
              <a:endParaRPr lang="en-AU" sz="1200" b="1" dirty="0">
                <a:solidFill>
                  <a:srgbClr val="D16309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820152" y="3429000"/>
              <a:ext cx="367792" cy="29796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noAutofit/>
            </a:bodyPr>
            <a:lstStyle/>
            <a:p>
              <a:pPr algn="ctr"/>
              <a:r>
                <a:rPr lang="en-AU" sz="1400" b="1" dirty="0" smtClean="0">
                  <a:solidFill>
                    <a:srgbClr val="D16309"/>
                  </a:solidFill>
                </a:rPr>
                <a:t>0.7</a:t>
              </a:r>
              <a:endParaRPr lang="en-AU" sz="1200" b="1" dirty="0">
                <a:solidFill>
                  <a:srgbClr val="D16309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820152" y="1484784"/>
              <a:ext cx="367792" cy="29796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noAutofit/>
            </a:bodyPr>
            <a:lstStyle/>
            <a:p>
              <a:pPr algn="ctr"/>
              <a:r>
                <a:rPr lang="en-AU" sz="1400" b="1" dirty="0" smtClean="0">
                  <a:solidFill>
                    <a:srgbClr val="D16309"/>
                  </a:solidFill>
                </a:rPr>
                <a:t>0.0</a:t>
              </a:r>
              <a:endParaRPr lang="en-AU" sz="1200" b="1" dirty="0">
                <a:solidFill>
                  <a:srgbClr val="D1630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846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47" grpId="0" animBg="1"/>
      <p:bldP spid="51" grpId="0" animBg="1"/>
      <p:bldP spid="21" grpId="0"/>
      <p:bldP spid="41" grpId="0"/>
      <p:bldP spid="61" grpId="0" animBg="1"/>
      <p:bldP spid="6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Actuator Aggregation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172819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AU" b="1" dirty="0" smtClean="0"/>
              <a:t>Partial activation</a:t>
            </a:r>
            <a:r>
              <a:rPr lang="en-AU" dirty="0" smtClean="0"/>
              <a:t> if activation level is between 0 and 1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AU" dirty="0" smtClean="0"/>
              <a:t>Multiple writes to an actuator are weighted by the respective </a:t>
            </a:r>
            <a:r>
              <a:rPr lang="en-AU" i="1" dirty="0" smtClean="0"/>
              <a:t>true</a:t>
            </a:r>
            <a:r>
              <a:rPr lang="en-AU" dirty="0" smtClean="0"/>
              <a:t> activation levels of the </a:t>
            </a:r>
            <a:r>
              <a:rPr lang="en-AU" dirty="0" err="1" smtClean="0"/>
              <a:t>behaviors</a:t>
            </a:r>
            <a:endParaRPr lang="en-AU" dirty="0"/>
          </a:p>
        </p:txBody>
      </p:sp>
      <p:pic>
        <p:nvPicPr>
          <p:cNvPr id="4" name="Picture 4" descr="C:\Users\Phil\Downloads\behaviour_control_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020" y="27491"/>
            <a:ext cx="1012604" cy="101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2" name="Group 51"/>
          <p:cNvGrpSpPr/>
          <p:nvPr/>
        </p:nvGrpSpPr>
        <p:grpSpPr>
          <a:xfrm>
            <a:off x="2915816" y="3437749"/>
            <a:ext cx="3312368" cy="2583539"/>
            <a:chOff x="2915816" y="3437749"/>
            <a:chExt cx="3312368" cy="2583539"/>
          </a:xfrm>
        </p:grpSpPr>
        <p:sp>
          <p:nvSpPr>
            <p:cNvPr id="5" name="Rounded Rectangle 4"/>
            <p:cNvSpPr/>
            <p:nvPr/>
          </p:nvSpPr>
          <p:spPr>
            <a:xfrm>
              <a:off x="2915816" y="3437749"/>
              <a:ext cx="1296144" cy="64807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err="1" smtClean="0">
                  <a:solidFill>
                    <a:schemeClr val="accent5">
                      <a:lumMod val="75000"/>
                    </a:schemeClr>
                  </a:solidFill>
                </a:rPr>
                <a:t>Behavior</a:t>
              </a:r>
              <a:r>
                <a:rPr lang="en-AU" dirty="0" smtClean="0">
                  <a:solidFill>
                    <a:schemeClr val="accent5">
                      <a:lumMod val="75000"/>
                    </a:schemeClr>
                  </a:solidFill>
                </a:rPr>
                <a:t> 1</a:t>
              </a:r>
              <a:endParaRPr lang="en-AU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932040" y="3437749"/>
              <a:ext cx="1296144" cy="64807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err="1" smtClean="0">
                  <a:solidFill>
                    <a:schemeClr val="accent5">
                      <a:lumMod val="75000"/>
                    </a:schemeClr>
                  </a:solidFill>
                </a:rPr>
                <a:t>Behavior</a:t>
              </a:r>
              <a:r>
                <a:rPr lang="en-AU" dirty="0" smtClean="0">
                  <a:solidFill>
                    <a:schemeClr val="accent5">
                      <a:lumMod val="75000"/>
                    </a:schemeClr>
                  </a:solidFill>
                </a:rPr>
                <a:t> 2</a:t>
              </a:r>
              <a:endParaRPr lang="en-AU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923928" y="4517869"/>
              <a:ext cx="1296144" cy="648072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>
                  <a:solidFill>
                    <a:schemeClr val="accent3">
                      <a:lumMod val="75000"/>
                    </a:schemeClr>
                  </a:solidFill>
                </a:rPr>
                <a:t>Gait Command</a:t>
              </a:r>
              <a:endParaRPr lang="en-AU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9" name="Straight Arrow Connector 8"/>
            <p:cNvCxnSpPr>
              <a:stCxn id="5" idx="2"/>
            </p:cNvCxnSpPr>
            <p:nvPr/>
          </p:nvCxnSpPr>
          <p:spPr>
            <a:xfrm>
              <a:off x="3563888" y="4085821"/>
              <a:ext cx="399658" cy="449208"/>
            </a:xfrm>
            <a:prstGeom prst="straightConnector1">
              <a:avLst/>
            </a:prstGeom>
            <a:ln w="28575" cmpd="sng">
              <a:solidFill>
                <a:schemeClr val="accent3">
                  <a:lumMod val="75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 flipH="1">
              <a:off x="5190366" y="4085821"/>
              <a:ext cx="389746" cy="453018"/>
            </a:xfrm>
            <a:prstGeom prst="straightConnector1">
              <a:avLst/>
            </a:prstGeom>
            <a:ln w="28575" cmpd="sng">
              <a:solidFill>
                <a:schemeClr val="accent3">
                  <a:lumMod val="75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8" idx="2"/>
              <a:endCxn id="43" idx="0"/>
            </p:cNvCxnSpPr>
            <p:nvPr/>
          </p:nvCxnSpPr>
          <p:spPr>
            <a:xfrm>
              <a:off x="4572000" y="5165941"/>
              <a:ext cx="0" cy="360040"/>
            </a:xfrm>
            <a:prstGeom prst="straightConnector1">
              <a:avLst/>
            </a:prstGeom>
            <a:ln w="28575" cmpd="sng">
              <a:solidFill>
                <a:schemeClr val="accent3">
                  <a:lumMod val="75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379992" y="3437749"/>
              <a:ext cx="367792" cy="29796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noAutofit/>
            </a:bodyPr>
            <a:lstStyle/>
            <a:p>
              <a:pPr algn="ctr"/>
              <a:r>
                <a:rPr lang="en-AU" sz="1400" b="1" dirty="0" smtClean="0">
                  <a:solidFill>
                    <a:srgbClr val="D16309"/>
                  </a:solidFill>
                </a:rPr>
                <a:t>1.0</a:t>
              </a:r>
              <a:endParaRPr lang="en-AU" sz="1200" b="1" dirty="0">
                <a:solidFill>
                  <a:srgbClr val="D16309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96216" y="3437749"/>
              <a:ext cx="367792" cy="29796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noAutofit/>
            </a:bodyPr>
            <a:lstStyle/>
            <a:p>
              <a:pPr algn="ctr"/>
              <a:r>
                <a:rPr lang="en-AU" sz="1400" b="1" dirty="0" smtClean="0">
                  <a:solidFill>
                    <a:srgbClr val="D16309"/>
                  </a:solidFill>
                </a:rPr>
                <a:t>0.5</a:t>
              </a:r>
              <a:endParaRPr lang="en-AU" sz="1200" b="1" dirty="0">
                <a:solidFill>
                  <a:srgbClr val="D16309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96267" y="4219907"/>
              <a:ext cx="767450" cy="29796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noAutofit/>
            </a:bodyPr>
            <a:lstStyle/>
            <a:p>
              <a:pPr algn="ctr"/>
              <a:r>
                <a:rPr lang="en-AU" sz="1400" b="1" dirty="0" smtClean="0">
                  <a:solidFill>
                    <a:schemeClr val="accent3"/>
                  </a:solidFill>
                </a:rPr>
                <a:t>GC = 2.0</a:t>
              </a:r>
              <a:endParaRPr lang="en-AU" sz="1200" b="1" dirty="0">
                <a:solidFill>
                  <a:schemeClr val="accent3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88726" y="4219907"/>
              <a:ext cx="767450" cy="29796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noAutofit/>
            </a:bodyPr>
            <a:lstStyle/>
            <a:p>
              <a:pPr algn="ctr"/>
              <a:r>
                <a:rPr lang="en-AU" sz="1400" b="1" dirty="0" smtClean="0">
                  <a:solidFill>
                    <a:schemeClr val="accent3"/>
                  </a:solidFill>
                </a:rPr>
                <a:t>GC = 5.0</a:t>
              </a:r>
              <a:endParaRPr lang="en-AU" sz="1200" b="1" dirty="0">
                <a:solidFill>
                  <a:schemeClr val="accent3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131840" y="5525981"/>
              <a:ext cx="2880320" cy="489211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3222136" y="5532077"/>
              <a:ext cx="2699984" cy="489211"/>
              <a:chOff x="3672216" y="5543507"/>
              <a:chExt cx="2699984" cy="489211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3672216" y="5634167"/>
                <a:ext cx="2699984" cy="297962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>
                <a:noAutofit/>
              </a:bodyPr>
              <a:lstStyle/>
              <a:p>
                <a:r>
                  <a:rPr lang="en-AU" sz="1400" b="1" dirty="0" smtClean="0">
                    <a:solidFill>
                      <a:schemeClr val="accent3"/>
                    </a:solidFill>
                  </a:rPr>
                  <a:t>True GC =                                       = 3.0</a:t>
                </a:r>
                <a:endParaRPr lang="en-AU" sz="12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366988" y="5734756"/>
                <a:ext cx="1612912" cy="297962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>
                <a:noAutofit/>
              </a:bodyPr>
              <a:lstStyle/>
              <a:p>
                <a:pPr algn="ctr"/>
                <a:r>
                  <a:rPr lang="en-AU" sz="1400" b="1" dirty="0" smtClean="0">
                    <a:solidFill>
                      <a:srgbClr val="D16309"/>
                    </a:solidFill>
                  </a:rPr>
                  <a:t>1.0</a:t>
                </a:r>
                <a:r>
                  <a:rPr lang="en-AU" sz="1400" b="1" dirty="0" smtClean="0">
                    <a:solidFill>
                      <a:schemeClr val="accent3"/>
                    </a:solidFill>
                  </a:rPr>
                  <a:t> + </a:t>
                </a:r>
                <a:r>
                  <a:rPr lang="en-AU" sz="1400" b="1" dirty="0" smtClean="0">
                    <a:solidFill>
                      <a:srgbClr val="D16309"/>
                    </a:solidFill>
                  </a:rPr>
                  <a:t>0.5</a:t>
                </a:r>
                <a:endParaRPr lang="en-AU" sz="1200" b="1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366988" y="5543507"/>
                <a:ext cx="1612912" cy="297962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>
                <a:noAutofit/>
              </a:bodyPr>
              <a:lstStyle/>
              <a:p>
                <a:pPr algn="ctr"/>
                <a:r>
                  <a:rPr lang="en-AU" sz="1400" b="1" dirty="0" smtClean="0">
                    <a:solidFill>
                      <a:srgbClr val="D16309"/>
                    </a:solidFill>
                  </a:rPr>
                  <a:t>1.0</a:t>
                </a:r>
                <a:r>
                  <a:rPr lang="en-AU" sz="1400" b="1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AU" sz="1400" b="1" dirty="0">
                    <a:solidFill>
                      <a:schemeClr val="accent3"/>
                    </a:solidFill>
                  </a:rPr>
                  <a:t>× </a:t>
                </a:r>
                <a:r>
                  <a:rPr lang="en-AU" sz="1400" b="1" dirty="0" smtClean="0">
                    <a:solidFill>
                      <a:schemeClr val="accent3"/>
                    </a:solidFill>
                  </a:rPr>
                  <a:t>2.0 </a:t>
                </a:r>
                <a:r>
                  <a:rPr lang="en-AU" sz="1400" b="1" dirty="0">
                    <a:solidFill>
                      <a:schemeClr val="accent3"/>
                    </a:solidFill>
                  </a:rPr>
                  <a:t>+ </a:t>
                </a:r>
                <a:r>
                  <a:rPr lang="en-AU" sz="1400" b="1" dirty="0">
                    <a:solidFill>
                      <a:srgbClr val="D16309"/>
                    </a:solidFill>
                  </a:rPr>
                  <a:t>0.5</a:t>
                </a:r>
                <a:r>
                  <a:rPr lang="en-AU" sz="1400" b="1" dirty="0">
                    <a:solidFill>
                      <a:schemeClr val="accent3"/>
                    </a:solidFill>
                  </a:rPr>
                  <a:t> </a:t>
                </a:r>
                <a:r>
                  <a:rPr lang="en-AU" sz="1400" b="1" dirty="0" smtClean="0">
                    <a:solidFill>
                      <a:schemeClr val="accent3"/>
                    </a:solidFill>
                  </a:rPr>
                  <a:t>× 5.0</a:t>
                </a:r>
                <a:endParaRPr lang="en-AU" sz="1200" b="1" dirty="0">
                  <a:solidFill>
                    <a:schemeClr val="accent3"/>
                  </a:solidFill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4453364" y="5783148"/>
                <a:ext cx="1440160" cy="0"/>
              </a:xfrm>
              <a:prstGeom prst="line">
                <a:avLst/>
              </a:prstGeom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00442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Data Interfaces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4824536"/>
          </a:xfrm>
        </p:spPr>
        <p:txBody>
          <a:bodyPr>
            <a:noAutofit/>
          </a:bodyPr>
          <a:lstStyle/>
          <a:p>
            <a:r>
              <a:rPr lang="en-AU" b="1" dirty="0" smtClean="0"/>
              <a:t>Communication between layers</a:t>
            </a:r>
          </a:p>
          <a:p>
            <a:r>
              <a:rPr lang="en-AU" dirty="0"/>
              <a:t>	</a:t>
            </a:r>
            <a:r>
              <a:rPr lang="en-AU" dirty="0" smtClean="0"/>
              <a:t>Write data to virtual </a:t>
            </a:r>
            <a:r>
              <a:rPr lang="en-AU" b="1" dirty="0" smtClean="0"/>
              <a:t>actuators</a:t>
            </a:r>
          </a:p>
          <a:p>
            <a:r>
              <a:rPr lang="en-AU" dirty="0"/>
              <a:t>	</a:t>
            </a:r>
            <a:r>
              <a:rPr lang="en-AU" dirty="0" smtClean="0"/>
              <a:t>Read data from virtual </a:t>
            </a:r>
            <a:r>
              <a:rPr lang="en-AU" b="1" dirty="0" smtClean="0"/>
              <a:t>sensors</a:t>
            </a:r>
          </a:p>
          <a:p>
            <a:r>
              <a:rPr lang="en-AU" dirty="0"/>
              <a:t>	</a:t>
            </a:r>
            <a:r>
              <a:rPr lang="en-AU" dirty="0" smtClean="0"/>
              <a:t>Sensors are statically bound to actuators by name</a:t>
            </a:r>
          </a:p>
          <a:p>
            <a:r>
              <a:rPr lang="en-AU" dirty="0"/>
              <a:t>	Single sender multiple receiver </a:t>
            </a:r>
            <a:r>
              <a:rPr lang="en-AU" dirty="0" smtClean="0"/>
              <a:t>network of data</a:t>
            </a:r>
            <a:endParaRPr lang="en-AU" dirty="0"/>
          </a:p>
          <a:p>
            <a:r>
              <a:rPr lang="en-AU" dirty="0" smtClean="0"/>
              <a:t>	Only single data copy operation is required</a:t>
            </a:r>
          </a:p>
          <a:p>
            <a:r>
              <a:rPr lang="en-AU" b="1" dirty="0" smtClean="0"/>
              <a:t>Communication to external code</a:t>
            </a:r>
          </a:p>
          <a:p>
            <a:r>
              <a:rPr lang="en-AU" dirty="0"/>
              <a:t>	</a:t>
            </a:r>
            <a:r>
              <a:rPr lang="en-AU" dirty="0" smtClean="0"/>
              <a:t>Global </a:t>
            </a:r>
            <a:r>
              <a:rPr lang="en-AU" b="1" dirty="0" smtClean="0"/>
              <a:t>interface layers </a:t>
            </a:r>
            <a:r>
              <a:rPr lang="en-AU" dirty="0" smtClean="0"/>
              <a:t>(no child </a:t>
            </a:r>
            <a:r>
              <a:rPr lang="en-AU" dirty="0" err="1" smtClean="0"/>
              <a:t>behaviors</a:t>
            </a:r>
            <a:r>
              <a:rPr lang="en-AU" dirty="0" smtClean="0"/>
              <a:t>)</a:t>
            </a:r>
          </a:p>
          <a:p>
            <a:r>
              <a:rPr lang="en-AU" dirty="0"/>
              <a:t>	e</a:t>
            </a:r>
            <a:r>
              <a:rPr lang="en-AU" dirty="0" smtClean="0"/>
              <a:t>.g. </a:t>
            </a:r>
            <a:r>
              <a:rPr lang="en-AU" dirty="0"/>
              <a:t>C</a:t>
            </a:r>
            <a:r>
              <a:rPr lang="en-AU" dirty="0" smtClean="0"/>
              <a:t>an be used to read/write from ROS topics</a:t>
            </a:r>
            <a:endParaRPr lang="en-AU" dirty="0"/>
          </a:p>
        </p:txBody>
      </p:sp>
      <p:pic>
        <p:nvPicPr>
          <p:cNvPr id="4" name="Picture 4" descr="C:\Users\Phil\Downloads\behaviour_control_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020" y="27491"/>
            <a:ext cx="1012604" cy="101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97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 of BCF</a:t>
            </a:r>
            <a:endParaRPr lang="en-AU" dirty="0"/>
          </a:p>
        </p:txBody>
      </p:sp>
      <p:grpSp>
        <p:nvGrpSpPr>
          <p:cNvPr id="3" name="Group 2"/>
          <p:cNvGrpSpPr/>
          <p:nvPr/>
        </p:nvGrpSpPr>
        <p:grpSpPr>
          <a:xfrm>
            <a:off x="683568" y="2204864"/>
            <a:ext cx="7776864" cy="3096344"/>
            <a:chOff x="683568" y="2204864"/>
            <a:chExt cx="7776864" cy="3096344"/>
          </a:xfrm>
        </p:grpSpPr>
        <p:sp>
          <p:nvSpPr>
            <p:cNvPr id="6" name="Rounded Rectangle 5"/>
            <p:cNvSpPr/>
            <p:nvPr/>
          </p:nvSpPr>
          <p:spPr>
            <a:xfrm>
              <a:off x="683568" y="2204864"/>
              <a:ext cx="7776864" cy="3096344"/>
            </a:xfrm>
            <a:prstGeom prst="roundRect">
              <a:avLst>
                <a:gd name="adj" fmla="val 12139"/>
              </a:avLst>
            </a:prstGeom>
            <a:solidFill>
              <a:srgbClr val="F9F1F1"/>
            </a:solidFill>
            <a:ln>
              <a:solidFill>
                <a:schemeClr val="accent2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375914" y="2204864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 err="1" smtClean="0">
                  <a:solidFill>
                    <a:schemeClr val="accent2">
                      <a:lumMod val="75000"/>
                    </a:schemeClr>
                  </a:solidFill>
                </a:rPr>
                <a:t>Behavior</a:t>
              </a:r>
              <a:r>
                <a:rPr lang="en-AU" dirty="0" smtClean="0">
                  <a:solidFill>
                    <a:schemeClr val="accent2">
                      <a:lumMod val="75000"/>
                    </a:schemeClr>
                  </a:solidFill>
                </a:rPr>
                <a:t> Layer</a:t>
              </a:r>
              <a:endParaRPr lang="en-AU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899592" y="3429000"/>
              <a:ext cx="1296144" cy="64807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>
                  <a:solidFill>
                    <a:schemeClr val="accent5">
                      <a:lumMod val="75000"/>
                    </a:schemeClr>
                  </a:solidFill>
                </a:rPr>
                <a:t>Kick Ball</a:t>
              </a:r>
              <a:endParaRPr lang="en-AU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cxnSp>
          <p:nvCxnSpPr>
            <p:cNvPr id="10" name="Straight Arrow Connector 9"/>
            <p:cNvCxnSpPr>
              <a:stCxn id="8" idx="3"/>
              <a:endCxn id="12" idx="1"/>
            </p:cNvCxnSpPr>
            <p:nvPr/>
          </p:nvCxnSpPr>
          <p:spPr>
            <a:xfrm>
              <a:off x="2195736" y="3753036"/>
              <a:ext cx="720080" cy="0"/>
            </a:xfrm>
            <a:prstGeom prst="straightConnector1">
              <a:avLst/>
            </a:prstGeom>
            <a:ln w="60325" cmpd="dbl">
              <a:solidFill>
                <a:schemeClr val="accent5">
                  <a:lumMod val="75000"/>
                </a:schemeClr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>
            <a:xfrm>
              <a:off x="2915816" y="3429000"/>
              <a:ext cx="1296144" cy="64807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>
                  <a:solidFill>
                    <a:schemeClr val="accent5">
                      <a:lumMod val="75000"/>
                    </a:schemeClr>
                  </a:solidFill>
                </a:rPr>
                <a:t>Go Behind Ball</a:t>
              </a:r>
              <a:endParaRPr lang="en-AU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cxnSp>
          <p:nvCxnSpPr>
            <p:cNvPr id="13" name="Straight Arrow Connector 12"/>
            <p:cNvCxnSpPr>
              <a:stCxn id="14" idx="3"/>
              <a:endCxn id="15" idx="1"/>
            </p:cNvCxnSpPr>
            <p:nvPr/>
          </p:nvCxnSpPr>
          <p:spPr>
            <a:xfrm>
              <a:off x="6228184" y="3753036"/>
              <a:ext cx="720080" cy="0"/>
            </a:xfrm>
            <a:prstGeom prst="straightConnector1">
              <a:avLst/>
            </a:prstGeom>
            <a:ln w="28575" cmpd="sng">
              <a:solidFill>
                <a:schemeClr val="accent5">
                  <a:lumMod val="7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ounded Rectangle 13"/>
            <p:cNvSpPr/>
            <p:nvPr/>
          </p:nvSpPr>
          <p:spPr>
            <a:xfrm>
              <a:off x="4932040" y="3429000"/>
              <a:ext cx="1296144" cy="64807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>
                  <a:solidFill>
                    <a:schemeClr val="accent5">
                      <a:lumMod val="75000"/>
                    </a:schemeClr>
                  </a:solidFill>
                </a:rPr>
                <a:t>Search for Ball</a:t>
              </a:r>
              <a:endParaRPr lang="en-AU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948264" y="3429000"/>
              <a:ext cx="1296144" cy="64807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>
                  <a:solidFill>
                    <a:schemeClr val="accent5">
                      <a:lumMod val="75000"/>
                    </a:schemeClr>
                  </a:solidFill>
                </a:rPr>
                <a:t>Head Control</a:t>
              </a:r>
              <a:endParaRPr lang="en-AU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cxnSp>
          <p:nvCxnSpPr>
            <p:cNvPr id="20" name="Straight Arrow Connector 19"/>
            <p:cNvCxnSpPr>
              <a:stCxn id="12" idx="3"/>
              <a:endCxn id="14" idx="1"/>
            </p:cNvCxnSpPr>
            <p:nvPr/>
          </p:nvCxnSpPr>
          <p:spPr>
            <a:xfrm>
              <a:off x="4211960" y="3753036"/>
              <a:ext cx="720080" cy="0"/>
            </a:xfrm>
            <a:prstGeom prst="straightConnector1">
              <a:avLst/>
            </a:prstGeom>
            <a:ln w="60325" cmpd="dbl">
              <a:solidFill>
                <a:schemeClr val="accent5">
                  <a:lumMod val="75000"/>
                </a:schemeClr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ounded Rectangle 33"/>
            <p:cNvSpPr/>
            <p:nvPr/>
          </p:nvSpPr>
          <p:spPr>
            <a:xfrm>
              <a:off x="6948264" y="4365104"/>
              <a:ext cx="1296144" cy="648072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>
                  <a:solidFill>
                    <a:schemeClr val="accent3">
                      <a:lumMod val="75000"/>
                    </a:schemeClr>
                  </a:solidFill>
                </a:rPr>
                <a:t>Gaze Target</a:t>
              </a:r>
              <a:endParaRPr lang="en-AU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899592" y="4365104"/>
              <a:ext cx="1296144" cy="64807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i="1" dirty="0" smtClean="0">
                  <a:solidFill>
                    <a:schemeClr val="accent3">
                      <a:lumMod val="75000"/>
                    </a:schemeClr>
                  </a:solidFill>
                </a:rPr>
                <a:t>Sample Actuators</a:t>
              </a:r>
              <a:endParaRPr lang="en-AU" i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915816" y="4365104"/>
              <a:ext cx="1296144" cy="648072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>
                  <a:solidFill>
                    <a:schemeClr val="accent3">
                      <a:lumMod val="75000"/>
                    </a:schemeClr>
                  </a:solidFill>
                </a:rPr>
                <a:t>Gait Command</a:t>
              </a:r>
              <a:endParaRPr lang="en-AU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37" name="Straight Arrow Connector 36"/>
            <p:cNvCxnSpPr>
              <a:stCxn id="15" idx="2"/>
              <a:endCxn id="34" idx="0"/>
            </p:cNvCxnSpPr>
            <p:nvPr/>
          </p:nvCxnSpPr>
          <p:spPr>
            <a:xfrm>
              <a:off x="7596336" y="4077072"/>
              <a:ext cx="0" cy="288032"/>
            </a:xfrm>
            <a:prstGeom prst="straightConnector1">
              <a:avLst/>
            </a:prstGeom>
            <a:ln w="28575" cmpd="sng">
              <a:solidFill>
                <a:schemeClr val="accent3">
                  <a:lumMod val="75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2"/>
              <a:endCxn id="36" idx="0"/>
            </p:cNvCxnSpPr>
            <p:nvPr/>
          </p:nvCxnSpPr>
          <p:spPr>
            <a:xfrm>
              <a:off x="3563888" y="4077072"/>
              <a:ext cx="0" cy="288032"/>
            </a:xfrm>
            <a:prstGeom prst="straightConnector1">
              <a:avLst/>
            </a:prstGeom>
            <a:ln w="28575" cmpd="sng">
              <a:solidFill>
                <a:schemeClr val="accent3">
                  <a:lumMod val="75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H="1">
              <a:off x="4188460" y="4050536"/>
              <a:ext cx="772160" cy="350520"/>
            </a:xfrm>
            <a:prstGeom prst="straightConnector1">
              <a:avLst/>
            </a:prstGeom>
            <a:ln w="28575" cmpd="sng">
              <a:solidFill>
                <a:schemeClr val="accent3">
                  <a:lumMod val="75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6205220" y="4040376"/>
              <a:ext cx="769620" cy="355600"/>
            </a:xfrm>
            <a:prstGeom prst="straightConnector1">
              <a:avLst/>
            </a:prstGeom>
            <a:ln w="28575" cmpd="sng">
              <a:solidFill>
                <a:schemeClr val="accent3">
                  <a:lumMod val="75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ounded Rectangle 56"/>
            <p:cNvSpPr/>
            <p:nvPr/>
          </p:nvSpPr>
          <p:spPr>
            <a:xfrm>
              <a:off x="899592" y="2492896"/>
              <a:ext cx="1296144" cy="64807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i="1" dirty="0" smtClean="0">
                  <a:solidFill>
                    <a:schemeClr val="accent4">
                      <a:lumMod val="75000"/>
                    </a:schemeClr>
                  </a:solidFill>
                </a:rPr>
                <a:t>Sample Sensors</a:t>
              </a:r>
              <a:endParaRPr lang="en-AU" i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2915816" y="2492896"/>
              <a:ext cx="1296144" cy="648072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>
                  <a:solidFill>
                    <a:schemeClr val="accent4">
                      <a:lumMod val="75000"/>
                    </a:schemeClr>
                  </a:solidFill>
                </a:rPr>
                <a:t>Vector to Ball</a:t>
              </a:r>
              <a:endParaRPr lang="en-AU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6948264" y="2492896"/>
              <a:ext cx="1296144" cy="648072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>
                  <a:solidFill>
                    <a:schemeClr val="accent4">
                      <a:lumMod val="75000"/>
                    </a:schemeClr>
                  </a:solidFill>
                </a:rPr>
                <a:t>Vision Detections</a:t>
              </a:r>
              <a:endParaRPr lang="en-AU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cxnSp>
          <p:nvCxnSpPr>
            <p:cNvPr id="63" name="Straight Arrow Connector 62"/>
            <p:cNvCxnSpPr>
              <a:stCxn id="59" idx="2"/>
              <a:endCxn id="12" idx="0"/>
            </p:cNvCxnSpPr>
            <p:nvPr/>
          </p:nvCxnSpPr>
          <p:spPr>
            <a:xfrm>
              <a:off x="3563888" y="3140968"/>
              <a:ext cx="0" cy="288032"/>
            </a:xfrm>
            <a:prstGeom prst="straightConnector1">
              <a:avLst/>
            </a:prstGeom>
            <a:ln w="28575" cmpd="sng">
              <a:solidFill>
                <a:schemeClr val="accent4">
                  <a:lumMod val="75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H="1">
              <a:off x="2177416" y="3106291"/>
              <a:ext cx="767714" cy="354330"/>
            </a:xfrm>
            <a:prstGeom prst="straightConnector1">
              <a:avLst/>
            </a:prstGeom>
            <a:ln w="28575" cmpd="sng">
              <a:solidFill>
                <a:schemeClr val="accent4">
                  <a:lumMod val="75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H="1">
              <a:off x="6206490" y="3113911"/>
              <a:ext cx="769620" cy="348615"/>
            </a:xfrm>
            <a:prstGeom prst="straightConnector1">
              <a:avLst/>
            </a:prstGeom>
            <a:ln w="28575" cmpd="sng">
              <a:solidFill>
                <a:schemeClr val="accent4">
                  <a:lumMod val="75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62" idx="2"/>
              <a:endCxn id="15" idx="0"/>
            </p:cNvCxnSpPr>
            <p:nvPr/>
          </p:nvCxnSpPr>
          <p:spPr>
            <a:xfrm>
              <a:off x="7596336" y="3140968"/>
              <a:ext cx="0" cy="288032"/>
            </a:xfrm>
            <a:prstGeom prst="straightConnector1">
              <a:avLst/>
            </a:prstGeom>
            <a:ln w="28575" cmpd="sng">
              <a:solidFill>
                <a:schemeClr val="accent4">
                  <a:lumMod val="75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>
              <a:off x="2167890" y="4041646"/>
              <a:ext cx="775335" cy="352425"/>
            </a:xfrm>
            <a:prstGeom prst="straightConnector1">
              <a:avLst/>
            </a:prstGeom>
            <a:ln w="28575" cmpd="sng">
              <a:solidFill>
                <a:schemeClr val="accent3">
                  <a:lumMod val="75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4" descr="C:\Users\Phil\Downloads\behaviour_control_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020" y="27491"/>
            <a:ext cx="1012604" cy="101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683568" y="1556792"/>
            <a:ext cx="7776864" cy="936104"/>
            <a:chOff x="683568" y="1556792"/>
            <a:chExt cx="7776864" cy="936104"/>
          </a:xfrm>
        </p:grpSpPr>
        <p:cxnSp>
          <p:nvCxnSpPr>
            <p:cNvPr id="76" name="Straight Arrow Connector 75"/>
            <p:cNvCxnSpPr>
              <a:endCxn id="59" idx="0"/>
            </p:cNvCxnSpPr>
            <p:nvPr/>
          </p:nvCxnSpPr>
          <p:spPr>
            <a:xfrm>
              <a:off x="3563888" y="1916832"/>
              <a:ext cx="0" cy="576064"/>
            </a:xfrm>
            <a:prstGeom prst="straightConnector1">
              <a:avLst/>
            </a:prstGeom>
            <a:ln w="28575" cmpd="sng">
              <a:solidFill>
                <a:schemeClr val="accent4">
                  <a:lumMod val="75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endCxn id="62" idx="0"/>
            </p:cNvCxnSpPr>
            <p:nvPr/>
          </p:nvCxnSpPr>
          <p:spPr>
            <a:xfrm>
              <a:off x="7596336" y="1916832"/>
              <a:ext cx="0" cy="576064"/>
            </a:xfrm>
            <a:prstGeom prst="straightConnector1">
              <a:avLst/>
            </a:prstGeom>
            <a:ln w="28575" cmpd="sng">
              <a:solidFill>
                <a:schemeClr val="accent4">
                  <a:lumMod val="75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ounded Rectangle 81"/>
            <p:cNvSpPr/>
            <p:nvPr/>
          </p:nvSpPr>
          <p:spPr>
            <a:xfrm>
              <a:off x="683568" y="1556792"/>
              <a:ext cx="7776864" cy="360040"/>
            </a:xfrm>
            <a:prstGeom prst="roundRect">
              <a:avLst>
                <a:gd name="adj" fmla="val 50000"/>
              </a:avLst>
            </a:prstGeom>
            <a:solidFill>
              <a:srgbClr val="F9F1F1"/>
            </a:solidFill>
            <a:ln>
              <a:solidFill>
                <a:schemeClr val="accent2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>
                  <a:solidFill>
                    <a:schemeClr val="accent2">
                      <a:lumMod val="75000"/>
                    </a:schemeClr>
                  </a:solidFill>
                </a:rPr>
                <a:t>Higher Level </a:t>
              </a:r>
              <a:r>
                <a:rPr lang="en-AU" dirty="0" err="1" smtClean="0">
                  <a:solidFill>
                    <a:schemeClr val="accent2">
                      <a:lumMod val="75000"/>
                    </a:schemeClr>
                  </a:solidFill>
                </a:rPr>
                <a:t>Behavior</a:t>
              </a:r>
              <a:r>
                <a:rPr lang="en-AU" dirty="0" smtClean="0">
                  <a:solidFill>
                    <a:schemeClr val="accent2">
                      <a:lumMod val="75000"/>
                    </a:schemeClr>
                  </a:solidFill>
                </a:rPr>
                <a:t> Layer</a:t>
              </a:r>
              <a:endParaRPr lang="en-AU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83568" y="5013176"/>
            <a:ext cx="7776864" cy="936104"/>
            <a:chOff x="683568" y="5013176"/>
            <a:chExt cx="7776864" cy="936104"/>
          </a:xfrm>
        </p:grpSpPr>
        <p:cxnSp>
          <p:nvCxnSpPr>
            <p:cNvPr id="51" name="Straight Arrow Connector 50"/>
            <p:cNvCxnSpPr>
              <a:stCxn id="36" idx="2"/>
            </p:cNvCxnSpPr>
            <p:nvPr/>
          </p:nvCxnSpPr>
          <p:spPr>
            <a:xfrm>
              <a:off x="3563888" y="5013176"/>
              <a:ext cx="0" cy="576064"/>
            </a:xfrm>
            <a:prstGeom prst="straightConnector1">
              <a:avLst/>
            </a:prstGeom>
            <a:ln w="28575" cmpd="sng">
              <a:solidFill>
                <a:schemeClr val="accent3">
                  <a:lumMod val="75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4" idx="2"/>
            </p:cNvCxnSpPr>
            <p:nvPr/>
          </p:nvCxnSpPr>
          <p:spPr>
            <a:xfrm>
              <a:off x="7596336" y="5013176"/>
              <a:ext cx="0" cy="576064"/>
            </a:xfrm>
            <a:prstGeom prst="straightConnector1">
              <a:avLst/>
            </a:prstGeom>
            <a:ln w="28575" cmpd="sng">
              <a:solidFill>
                <a:schemeClr val="accent3">
                  <a:lumMod val="75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ounded Rectangle 84"/>
            <p:cNvSpPr/>
            <p:nvPr/>
          </p:nvSpPr>
          <p:spPr>
            <a:xfrm>
              <a:off x="683568" y="5589240"/>
              <a:ext cx="7776864" cy="360040"/>
            </a:xfrm>
            <a:prstGeom prst="roundRect">
              <a:avLst>
                <a:gd name="adj" fmla="val 50000"/>
              </a:avLst>
            </a:prstGeom>
            <a:solidFill>
              <a:srgbClr val="F9F1F1"/>
            </a:solidFill>
            <a:ln>
              <a:solidFill>
                <a:schemeClr val="accent2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>
                  <a:solidFill>
                    <a:schemeClr val="accent2">
                      <a:lumMod val="75000"/>
                    </a:schemeClr>
                  </a:solidFill>
                </a:rPr>
                <a:t>Lower Level </a:t>
              </a:r>
              <a:r>
                <a:rPr lang="en-AU" dirty="0" err="1" smtClean="0">
                  <a:solidFill>
                    <a:schemeClr val="accent2">
                      <a:lumMod val="75000"/>
                    </a:schemeClr>
                  </a:solidFill>
                </a:rPr>
                <a:t>Behavior</a:t>
              </a:r>
              <a:r>
                <a:rPr lang="en-AU" dirty="0" smtClean="0">
                  <a:solidFill>
                    <a:schemeClr val="accent2">
                      <a:lumMod val="75000"/>
                    </a:schemeClr>
                  </a:solidFill>
                </a:rPr>
                <a:t> Layer</a:t>
              </a:r>
              <a:endParaRPr lang="en-AU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855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Using the Frameworks Together</a:t>
            </a:r>
            <a:endParaRPr lang="en-AU" dirty="0"/>
          </a:p>
        </p:txBody>
      </p:sp>
      <p:grpSp>
        <p:nvGrpSpPr>
          <p:cNvPr id="12" name="Group 11"/>
          <p:cNvGrpSpPr/>
          <p:nvPr/>
        </p:nvGrpSpPr>
        <p:grpSpPr>
          <a:xfrm>
            <a:off x="4355976" y="3974699"/>
            <a:ext cx="3456384" cy="2160240"/>
            <a:chOff x="755576" y="3861048"/>
            <a:chExt cx="3456384" cy="2160240"/>
          </a:xfrm>
        </p:grpSpPr>
        <p:pic>
          <p:nvPicPr>
            <p:cNvPr id="5" name="Picture 3" descr="C:\Users\Phil\Downloads\scl_architectur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584" y="4149080"/>
              <a:ext cx="2926914" cy="15592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/>
          </p:nvSpPr>
          <p:spPr>
            <a:xfrm>
              <a:off x="755576" y="3861048"/>
              <a:ext cx="3456384" cy="216024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7" name="Bent Arrow 6"/>
          <p:cNvSpPr/>
          <p:nvPr/>
        </p:nvSpPr>
        <p:spPr>
          <a:xfrm rot="16200000">
            <a:off x="2310872" y="3403476"/>
            <a:ext cx="1299501" cy="2214645"/>
          </a:xfrm>
          <a:prstGeom prst="bentArrow">
            <a:avLst>
              <a:gd name="adj1" fmla="val 17411"/>
              <a:gd name="adj2" fmla="val 19826"/>
              <a:gd name="adj3" fmla="val 22930"/>
              <a:gd name="adj4" fmla="val 4375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pic>
        <p:nvPicPr>
          <p:cNvPr id="4" name="Picture 2" descr="C:\Users\Phil\Downloads\bcf_architectur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28" y="1628800"/>
            <a:ext cx="3847672" cy="1995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1640052" y="2996952"/>
            <a:ext cx="956484" cy="64807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4860032" y="1757134"/>
            <a:ext cx="37444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e.g. 	Walking </a:t>
            </a:r>
            <a:r>
              <a:rPr lang="en-AU" sz="2800" dirty="0" err="1" smtClean="0"/>
              <a:t>Behavior</a:t>
            </a:r>
            <a:endParaRPr lang="en-AU" sz="2800" dirty="0" smtClean="0"/>
          </a:p>
          <a:p>
            <a:r>
              <a:rPr lang="en-AU" sz="2800" dirty="0" smtClean="0"/>
              <a:t>	Kicking </a:t>
            </a:r>
            <a:r>
              <a:rPr lang="en-AU" sz="2800" dirty="0" err="1" smtClean="0"/>
              <a:t>Behavior</a:t>
            </a:r>
            <a:endParaRPr lang="en-AU" sz="2800" dirty="0" smtClean="0"/>
          </a:p>
          <a:p>
            <a:r>
              <a:rPr lang="en-AU" sz="2800" dirty="0" smtClean="0"/>
              <a:t>	Grasping </a:t>
            </a:r>
            <a:r>
              <a:rPr lang="en-AU" sz="2800" dirty="0" err="1" smtClean="0"/>
              <a:t>Behavior</a:t>
            </a:r>
            <a:endParaRPr lang="en-AU" sz="2800" dirty="0" smtClean="0"/>
          </a:p>
          <a:p>
            <a:r>
              <a:rPr lang="en-AU" sz="2800" dirty="0" smtClean="0"/>
              <a:t>	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07904" y="555362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solidFill>
                  <a:schemeClr val="accent2"/>
                </a:solidFill>
              </a:rPr>
              <a:t>SCL</a:t>
            </a:r>
            <a:endParaRPr lang="en-AU" sz="2800" b="1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3948" y="364502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solidFill>
                  <a:schemeClr val="accent2"/>
                </a:solidFill>
              </a:rPr>
              <a:t>BCF</a:t>
            </a:r>
            <a:endParaRPr lang="en-AU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5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Framework Performance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State Controller Library</a:t>
            </a:r>
          </a:p>
          <a:p>
            <a:r>
              <a:rPr lang="en-AU" dirty="0" smtClean="0"/>
              <a:t>	Executing a single state:		</a:t>
            </a:r>
            <a:r>
              <a:rPr lang="en-AU" dirty="0" smtClean="0">
                <a:solidFill>
                  <a:schemeClr val="accent2"/>
                </a:solidFill>
              </a:rPr>
              <a:t>43ns</a:t>
            </a:r>
            <a:r>
              <a:rPr lang="en-AU" dirty="0" smtClean="0"/>
              <a:t> / 23.0MHz</a:t>
            </a:r>
          </a:p>
          <a:p>
            <a:r>
              <a:rPr lang="en-AU" dirty="0"/>
              <a:t>	</a:t>
            </a:r>
            <a:r>
              <a:rPr lang="en-AU" dirty="0" smtClean="0"/>
              <a:t>Always transitioning:		</a:t>
            </a:r>
            <a:r>
              <a:rPr lang="en-AU" dirty="0" smtClean="0">
                <a:solidFill>
                  <a:schemeClr val="accent2"/>
                </a:solidFill>
              </a:rPr>
              <a:t>320ns</a:t>
            </a:r>
            <a:r>
              <a:rPr lang="en-AU" dirty="0" smtClean="0"/>
              <a:t> / 3.1MHz</a:t>
            </a:r>
          </a:p>
          <a:p>
            <a:r>
              <a:rPr lang="en-AU" dirty="0"/>
              <a:t>	</a:t>
            </a:r>
            <a:r>
              <a:rPr lang="en-AU" dirty="0" err="1" smtClean="0"/>
              <a:t>Enqueueing</a:t>
            </a:r>
            <a:r>
              <a:rPr lang="en-AU" dirty="0" smtClean="0"/>
              <a:t> 2 items at a time:	</a:t>
            </a:r>
            <a:r>
              <a:rPr lang="en-AU" dirty="0" smtClean="0">
                <a:solidFill>
                  <a:schemeClr val="accent2"/>
                </a:solidFill>
              </a:rPr>
              <a:t>292ns</a:t>
            </a:r>
            <a:r>
              <a:rPr lang="en-AU" dirty="0" smtClean="0"/>
              <a:t> / 3.4MHz</a:t>
            </a:r>
          </a:p>
          <a:p>
            <a:r>
              <a:rPr lang="en-AU" dirty="0"/>
              <a:t>	</a:t>
            </a:r>
            <a:r>
              <a:rPr lang="en-AU" dirty="0" err="1" smtClean="0"/>
              <a:t>Enqueueing</a:t>
            </a:r>
            <a:r>
              <a:rPr lang="en-AU" dirty="0" smtClean="0"/>
              <a:t> 5 items at a time:	</a:t>
            </a:r>
            <a:r>
              <a:rPr lang="en-AU" dirty="0" smtClean="0">
                <a:solidFill>
                  <a:schemeClr val="accent2"/>
                </a:solidFill>
              </a:rPr>
              <a:t>307ns</a:t>
            </a:r>
            <a:r>
              <a:rPr lang="en-AU" dirty="0" smtClean="0"/>
              <a:t> / 3.3MHz</a:t>
            </a:r>
          </a:p>
          <a:p>
            <a:r>
              <a:rPr lang="en-AU" dirty="0"/>
              <a:t>	</a:t>
            </a:r>
            <a:r>
              <a:rPr lang="en-AU" dirty="0" err="1" smtClean="0"/>
              <a:t>Enqueueing</a:t>
            </a:r>
            <a:r>
              <a:rPr lang="en-AU" dirty="0" smtClean="0"/>
              <a:t> 10 items at a time:	</a:t>
            </a:r>
            <a:r>
              <a:rPr lang="en-AU" dirty="0" smtClean="0">
                <a:solidFill>
                  <a:schemeClr val="accent2"/>
                </a:solidFill>
              </a:rPr>
              <a:t>343ns</a:t>
            </a:r>
            <a:r>
              <a:rPr lang="en-AU" dirty="0" smtClean="0"/>
              <a:t> / 2.9MHz</a:t>
            </a:r>
            <a:endParaRPr lang="en-AU" dirty="0"/>
          </a:p>
          <a:p>
            <a:r>
              <a:rPr lang="en-AU" b="1" dirty="0" err="1" smtClean="0"/>
              <a:t>Behavior</a:t>
            </a:r>
            <a:r>
              <a:rPr lang="en-AU" b="1" dirty="0" smtClean="0"/>
              <a:t> Control Framework</a:t>
            </a:r>
          </a:p>
          <a:p>
            <a:r>
              <a:rPr lang="en-AU" dirty="0" smtClean="0"/>
              <a:t>	Executing 3 layers, 2 </a:t>
            </a:r>
            <a:r>
              <a:rPr lang="en-AU" dirty="0" err="1" smtClean="0"/>
              <a:t>behaviors</a:t>
            </a:r>
            <a:r>
              <a:rPr lang="en-AU" dirty="0" smtClean="0"/>
              <a:t>:	</a:t>
            </a:r>
            <a:r>
              <a:rPr lang="en-AU" dirty="0" smtClean="0">
                <a:solidFill>
                  <a:schemeClr val="accent2"/>
                </a:solidFill>
              </a:rPr>
              <a:t>282ns</a:t>
            </a:r>
            <a:r>
              <a:rPr lang="en-AU" dirty="0" smtClean="0"/>
              <a:t> / 3.6MHz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7788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Tested on a single core of an Intel Xeon X5650 Processor (2.67GHz)</a:t>
            </a:r>
            <a:endParaRPr lang="en-AU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97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Autofit/>
          </a:bodyPr>
          <a:lstStyle/>
          <a:p>
            <a:r>
              <a:rPr lang="en-AU" dirty="0" smtClean="0"/>
              <a:t>Motivation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AU" b="1" dirty="0" smtClean="0"/>
              <a:t>What is a </a:t>
            </a:r>
            <a:r>
              <a:rPr lang="en-AU" b="1" dirty="0" err="1" smtClean="0"/>
              <a:t>behavior</a:t>
            </a:r>
            <a:r>
              <a:rPr lang="en-AU" b="1" dirty="0" smtClean="0"/>
              <a:t>?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An observable and coordinated pattern of 	activity of an agent</a:t>
            </a:r>
          </a:p>
          <a:p>
            <a:pPr marL="0" indent="0">
              <a:buNone/>
            </a:pPr>
            <a:r>
              <a:rPr lang="en-AU" b="1" dirty="0" smtClean="0"/>
              <a:t>Why do we need </a:t>
            </a:r>
            <a:r>
              <a:rPr lang="en-AU" b="1" dirty="0" err="1" smtClean="0"/>
              <a:t>behavior</a:t>
            </a:r>
            <a:r>
              <a:rPr lang="en-AU" b="1" dirty="0" smtClean="0"/>
              <a:t> control?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Complete the required task, </a:t>
            </a:r>
            <a:r>
              <a:rPr lang="en-AU" dirty="0"/>
              <a:t>a</a:t>
            </a:r>
            <a:r>
              <a:rPr lang="en-AU" dirty="0" smtClean="0"/>
              <a:t>rtificial intelligence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Respond to external stimuli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Formalize a plan of actions</a:t>
            </a:r>
          </a:p>
          <a:p>
            <a:pPr marL="0" indent="0">
              <a:buNone/>
            </a:pPr>
            <a:r>
              <a:rPr lang="en-AU" b="1" dirty="0" smtClean="0"/>
              <a:t>How can we implement it?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Using a modular, efficient library or framework</a:t>
            </a:r>
          </a:p>
        </p:txBody>
      </p:sp>
    </p:spTree>
    <p:extLst>
      <p:ext uri="{BB962C8B-B14F-4D97-AF65-F5344CB8AC3E}">
        <p14:creationId xmlns:p14="http://schemas.microsoft.com/office/powerpoint/2010/main" val="389267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2064"/>
            <a:ext cx="8229600" cy="1143000"/>
          </a:xfrm>
        </p:spPr>
        <p:txBody>
          <a:bodyPr/>
          <a:lstStyle/>
          <a:p>
            <a:r>
              <a:rPr lang="en-AU" dirty="0" smtClean="0"/>
              <a:t>Thank you for your attention!</a:t>
            </a:r>
            <a:endParaRPr lang="en-AU" dirty="0"/>
          </a:p>
        </p:txBody>
      </p:sp>
      <p:pic>
        <p:nvPicPr>
          <p:cNvPr id="2050" name="Picture 2" descr="C:\Users\Phil\Downloads\bcf_architecture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499" y="3635068"/>
            <a:ext cx="3847672" cy="1995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hil\Downloads\scl_architecture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19" y="3612164"/>
            <a:ext cx="3737934" cy="199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Straight Connector 28"/>
          <p:cNvCxnSpPr/>
          <p:nvPr/>
        </p:nvCxnSpPr>
        <p:spPr>
          <a:xfrm>
            <a:off x="4572000" y="1484784"/>
            <a:ext cx="0" cy="45945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TextBox 2048">
            <a:hlinkClick r:id="rId6" action="ppaction://hlinksldjump"/>
          </p:cNvPr>
          <p:cNvSpPr txBox="1"/>
          <p:nvPr/>
        </p:nvSpPr>
        <p:spPr>
          <a:xfrm>
            <a:off x="1763688" y="1653558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State Controller Library</a:t>
            </a:r>
            <a:endParaRPr lang="en-AU" sz="2800" dirty="0"/>
          </a:p>
        </p:txBody>
      </p:sp>
      <p:sp>
        <p:nvSpPr>
          <p:cNvPr id="36" name="TextBox 35">
            <a:hlinkClick r:id="rId7" action="ppaction://hlinksldjump"/>
          </p:cNvPr>
          <p:cNvSpPr txBox="1"/>
          <p:nvPr/>
        </p:nvSpPr>
        <p:spPr>
          <a:xfrm>
            <a:off x="5796136" y="1653558"/>
            <a:ext cx="2623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err="1" smtClean="0"/>
              <a:t>Behavior</a:t>
            </a:r>
            <a:r>
              <a:rPr lang="en-AU" sz="2800" dirty="0" smtClean="0"/>
              <a:t> Control Framework</a:t>
            </a:r>
            <a:endParaRPr lang="en-AU" sz="2800" dirty="0"/>
          </a:p>
        </p:txBody>
      </p:sp>
      <p:pic>
        <p:nvPicPr>
          <p:cNvPr id="2052" name="Picture 4" descr="C:\Users\Phil\Downloads\behaviour_control_icon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24310"/>
            <a:ext cx="1012604" cy="101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hil\Downloads\state_controller_ico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20" y="1695178"/>
            <a:ext cx="1073394" cy="87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Box 2053"/>
          <p:cNvSpPr txBox="1"/>
          <p:nvPr/>
        </p:nvSpPr>
        <p:spPr>
          <a:xfrm>
            <a:off x="212274" y="2924944"/>
            <a:ext cx="4359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hlinkClick r:id="rId10"/>
              </a:rPr>
              <a:t>http://sourceforge.net/projects/statecontroller/</a:t>
            </a:r>
            <a:endParaRPr lang="en-AU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4569482" y="2924944"/>
            <a:ext cx="4574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hlinkClick r:id="rId11"/>
              </a:rPr>
              <a:t>http://sourceforge.net/projects/behaviourcontrol/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185370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35763 L 0 -4.44444E-6 " pathEditMode="relative" rAng="0" ptsTypes="AA">
                                      <p:cBhvr>
                                        <p:cTn id="6" dur="2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49" grpId="0"/>
      <p:bldP spid="36" grpId="0"/>
      <p:bldP spid="2054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Approaches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 smtClean="0"/>
              <a:t>State-based Architecture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Finite state machine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Hierarchical </a:t>
            </a:r>
            <a:r>
              <a:rPr lang="en-AU" dirty="0"/>
              <a:t>s</a:t>
            </a:r>
            <a:r>
              <a:rPr lang="en-AU" dirty="0" smtClean="0"/>
              <a:t>tate machine</a:t>
            </a:r>
          </a:p>
          <a:p>
            <a:pPr marL="0" indent="0">
              <a:buNone/>
            </a:pPr>
            <a:r>
              <a:rPr lang="en-AU" b="1" dirty="0" err="1" smtClean="0"/>
              <a:t>Behavior</a:t>
            </a:r>
            <a:r>
              <a:rPr lang="en-AU" b="1" dirty="0" smtClean="0"/>
              <a:t>-based Architecture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Subsumption Architecture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Agent Network Architecture (ANA)</a:t>
            </a:r>
          </a:p>
          <a:p>
            <a:pPr marL="0" indent="0">
              <a:buNone/>
            </a:pPr>
            <a:r>
              <a:rPr lang="en-AU" b="1" dirty="0" err="1" smtClean="0"/>
              <a:t>Behavior</a:t>
            </a:r>
            <a:r>
              <a:rPr lang="en-AU" b="1" dirty="0" smtClean="0"/>
              <a:t> Languages</a:t>
            </a:r>
          </a:p>
          <a:p>
            <a:r>
              <a:rPr lang="en-AU" dirty="0"/>
              <a:t>	</a:t>
            </a:r>
            <a:r>
              <a:rPr lang="en-AU" dirty="0" smtClean="0"/>
              <a:t>XABSL, The </a:t>
            </a:r>
            <a:r>
              <a:rPr lang="en-AU" dirty="0" err="1" smtClean="0"/>
              <a:t>Behavior</a:t>
            </a:r>
            <a:r>
              <a:rPr lang="en-AU" dirty="0"/>
              <a:t> </a:t>
            </a:r>
            <a:r>
              <a:rPr lang="en-AU" dirty="0" smtClean="0"/>
              <a:t>Language, Colbert</a:t>
            </a:r>
          </a:p>
          <a:p>
            <a:pPr marL="0" indent="0">
              <a:buNone/>
            </a:pPr>
            <a:r>
              <a:rPr lang="en-AU" dirty="0" smtClean="0"/>
              <a:t>	Configuration Description Language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4814919" y="1481427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solidFill>
                  <a:schemeClr val="accent2"/>
                </a:solidFill>
              </a:rPr>
              <a:t>State Controller Library</a:t>
            </a:r>
            <a:endParaRPr lang="en-AU" sz="2800" dirty="0">
              <a:solidFill>
                <a:schemeClr val="accent2"/>
              </a:solidFill>
            </a:endParaRPr>
          </a:p>
        </p:txBody>
      </p:sp>
      <p:cxnSp>
        <p:nvCxnSpPr>
          <p:cNvPr id="7" name="Straight Arrow Connector 6"/>
          <p:cNvCxnSpPr>
            <a:stCxn id="4" idx="1"/>
          </p:cNvCxnSpPr>
          <p:nvPr/>
        </p:nvCxnSpPr>
        <p:spPr>
          <a:xfrm flipH="1">
            <a:off x="4310865" y="1743037"/>
            <a:ext cx="504054" cy="3357"/>
          </a:xfrm>
          <a:prstGeom prst="straightConnector1">
            <a:avLst/>
          </a:prstGeom>
          <a:ln>
            <a:tailEnd type="stealth" w="lg" len="lg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868565" y="3284984"/>
            <a:ext cx="504054" cy="3357"/>
          </a:xfrm>
          <a:prstGeom prst="straightConnector1">
            <a:avLst/>
          </a:prstGeom>
          <a:ln>
            <a:tailEnd type="stealth" w="lg" len="lg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92368" y="3005444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 err="1" smtClean="0">
                <a:solidFill>
                  <a:schemeClr val="accent2"/>
                </a:solidFill>
              </a:rPr>
              <a:t>Behavior</a:t>
            </a:r>
            <a:r>
              <a:rPr lang="en-AU" sz="2800" dirty="0" smtClean="0">
                <a:solidFill>
                  <a:schemeClr val="accent2"/>
                </a:solidFill>
              </a:rPr>
              <a:t> Control Framework</a:t>
            </a:r>
            <a:endParaRPr lang="en-AU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8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Overview of the Frameworks</a:t>
            </a:r>
            <a:endParaRPr lang="en-AU" dirty="0"/>
          </a:p>
        </p:txBody>
      </p:sp>
      <p:pic>
        <p:nvPicPr>
          <p:cNvPr id="2050" name="Picture 2" descr="C:\Users\Phil\Downloads\bcf_architectu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499" y="3635068"/>
            <a:ext cx="3847672" cy="1995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hil\Downloads\scl_architectur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19" y="3612164"/>
            <a:ext cx="3737934" cy="199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Straight Connector 28"/>
          <p:cNvCxnSpPr>
            <a:stCxn id="2" idx="2"/>
          </p:cNvCxnSpPr>
          <p:nvPr/>
        </p:nvCxnSpPr>
        <p:spPr>
          <a:xfrm>
            <a:off x="4572000" y="1417638"/>
            <a:ext cx="0" cy="46756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TextBox 2048"/>
          <p:cNvSpPr txBox="1"/>
          <p:nvPr/>
        </p:nvSpPr>
        <p:spPr>
          <a:xfrm>
            <a:off x="1763688" y="1653558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State Controller Library</a:t>
            </a:r>
            <a:endParaRPr lang="en-AU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5796136" y="1653558"/>
            <a:ext cx="2623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err="1" smtClean="0"/>
              <a:t>Behavior</a:t>
            </a:r>
            <a:r>
              <a:rPr lang="en-AU" sz="2800" dirty="0" smtClean="0"/>
              <a:t> Control Framework</a:t>
            </a:r>
            <a:endParaRPr lang="en-AU" sz="2800" dirty="0"/>
          </a:p>
        </p:txBody>
      </p:sp>
      <p:pic>
        <p:nvPicPr>
          <p:cNvPr id="2052" name="Picture 4" descr="C:\Users\Phil\Downloads\behaviour_control_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24310"/>
            <a:ext cx="1012604" cy="101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hil\Downloads\state_controller_ic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20" y="1695178"/>
            <a:ext cx="1073394" cy="87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Box 2053"/>
          <p:cNvSpPr txBox="1"/>
          <p:nvPr/>
        </p:nvSpPr>
        <p:spPr>
          <a:xfrm>
            <a:off x="212274" y="2924944"/>
            <a:ext cx="4357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hlinkClick r:id="rId6"/>
              </a:rPr>
              <a:t>http://sourceforge.net/projects/statecontroller/</a:t>
            </a:r>
            <a:endParaRPr lang="en-AU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4569482" y="2924944"/>
            <a:ext cx="4574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hlinkClick r:id="rId7"/>
              </a:rPr>
              <a:t>http://sourceforge.net/projects/behaviourcontrol/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166951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State Controller Library (SCL)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Platform independent C++ framework</a:t>
            </a:r>
          </a:p>
          <a:p>
            <a:r>
              <a:rPr lang="en-AU" b="1" dirty="0" smtClean="0"/>
              <a:t>Can be used to implement:</a:t>
            </a:r>
          </a:p>
          <a:p>
            <a:r>
              <a:rPr lang="en-AU" dirty="0"/>
              <a:t>	</a:t>
            </a:r>
            <a:r>
              <a:rPr lang="en-AU" dirty="0" smtClean="0"/>
              <a:t>Finite state machines</a:t>
            </a:r>
          </a:p>
          <a:p>
            <a:r>
              <a:rPr lang="en-AU" dirty="0"/>
              <a:t>	</a:t>
            </a:r>
            <a:r>
              <a:rPr lang="en-AU" dirty="0" smtClean="0"/>
              <a:t>Hierarchical state machines</a:t>
            </a:r>
          </a:p>
          <a:p>
            <a:r>
              <a:rPr lang="en-AU" dirty="0"/>
              <a:t>	</a:t>
            </a:r>
            <a:r>
              <a:rPr lang="en-AU" dirty="0" smtClean="0"/>
              <a:t>Multi-action planning generalizations thereof</a:t>
            </a:r>
          </a:p>
          <a:p>
            <a:r>
              <a:rPr lang="en-AU" b="1" dirty="0" smtClean="0"/>
              <a:t>Framework attributes:</a:t>
            </a:r>
            <a:endParaRPr lang="en-AU" b="1" dirty="0"/>
          </a:p>
          <a:p>
            <a:r>
              <a:rPr lang="en-AU" b="1" dirty="0" smtClean="0"/>
              <a:t>	</a:t>
            </a:r>
            <a:r>
              <a:rPr lang="en-AU" dirty="0" smtClean="0"/>
              <a:t>Small, simple, resource efficient, modular</a:t>
            </a:r>
          </a:p>
          <a:p>
            <a:r>
              <a:rPr lang="en-AU" dirty="0"/>
              <a:t>	</a:t>
            </a:r>
            <a:r>
              <a:rPr lang="en-AU" dirty="0" smtClean="0"/>
              <a:t>Suitable for small to medium applications</a:t>
            </a:r>
          </a:p>
          <a:p>
            <a:r>
              <a:rPr lang="en-AU" dirty="0"/>
              <a:t>	</a:t>
            </a:r>
            <a:r>
              <a:rPr lang="en-AU" dirty="0" smtClean="0"/>
              <a:t>Designed with usability in mind</a:t>
            </a:r>
            <a:endParaRPr lang="en-AU" dirty="0"/>
          </a:p>
        </p:txBody>
      </p:sp>
      <p:pic>
        <p:nvPicPr>
          <p:cNvPr id="4" name="Picture 5" descr="C:\Users\Phil\Downloads\state_controller_ic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2" y="37854"/>
            <a:ext cx="1073394" cy="87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438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Components of the SCL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4824536"/>
          </a:xfrm>
        </p:spPr>
        <p:txBody>
          <a:bodyPr>
            <a:noAutofit/>
          </a:bodyPr>
          <a:lstStyle/>
          <a:p>
            <a:r>
              <a:rPr lang="en-AU" b="1" dirty="0" smtClean="0"/>
              <a:t>State Controller</a:t>
            </a:r>
          </a:p>
          <a:p>
            <a:r>
              <a:rPr lang="en-AU" dirty="0" smtClean="0"/>
              <a:t>	Class/object that encapsulates and manages one	instance of an entire state machine</a:t>
            </a:r>
          </a:p>
          <a:p>
            <a:r>
              <a:rPr lang="en-AU" b="1" dirty="0" smtClean="0"/>
              <a:t>State</a:t>
            </a:r>
          </a:p>
          <a:p>
            <a:r>
              <a:rPr lang="en-AU" dirty="0" smtClean="0"/>
              <a:t>	A possible state type of the controller (class in C++)</a:t>
            </a:r>
          </a:p>
          <a:p>
            <a:r>
              <a:rPr lang="en-AU" b="1" dirty="0" smtClean="0"/>
              <a:t>State Instance</a:t>
            </a:r>
          </a:p>
          <a:p>
            <a:r>
              <a:rPr lang="en-AU" dirty="0" smtClean="0"/>
              <a:t>	An instance of a </a:t>
            </a:r>
            <a:r>
              <a:rPr lang="en-AU" b="1" dirty="0" smtClean="0"/>
              <a:t>State</a:t>
            </a:r>
            <a:r>
              <a:rPr lang="en-AU" dirty="0" smtClean="0"/>
              <a:t> (instance of the C++ class)</a:t>
            </a:r>
          </a:p>
          <a:p>
            <a:r>
              <a:rPr lang="en-AU" b="1" dirty="0" smtClean="0"/>
              <a:t>State Queue</a:t>
            </a:r>
          </a:p>
          <a:p>
            <a:r>
              <a:rPr lang="en-AU" dirty="0" smtClean="0"/>
              <a:t>	An ordered list of desired future state instances</a:t>
            </a:r>
          </a:p>
        </p:txBody>
      </p:sp>
      <p:pic>
        <p:nvPicPr>
          <p:cNvPr id="4" name="Picture 5" descr="C:\Users\Phil\Downloads\state_controller_ic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2" y="37854"/>
            <a:ext cx="1073394" cy="87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94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Components of the SCL</a:t>
            </a:r>
            <a:endParaRPr lang="en-AU" dirty="0"/>
          </a:p>
        </p:txBody>
      </p:sp>
      <p:pic>
        <p:nvPicPr>
          <p:cNvPr id="4" name="Picture 5" descr="C:\Users\Phil\Downloads\state_controller_ic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2" y="37854"/>
            <a:ext cx="1073394" cy="87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68760"/>
            <a:ext cx="8229600" cy="4384086"/>
          </a:xfrm>
        </p:spPr>
      </p:pic>
      <p:sp>
        <p:nvSpPr>
          <p:cNvPr id="8" name="TextBox 7"/>
          <p:cNvSpPr txBox="1"/>
          <p:nvPr/>
        </p:nvSpPr>
        <p:spPr>
          <a:xfrm>
            <a:off x="0" y="573325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i="1" dirty="0" smtClean="0"/>
              <a:t>A </a:t>
            </a:r>
            <a:r>
              <a:rPr lang="en-AU" sz="2000" b="1" i="1" dirty="0" smtClean="0"/>
              <a:t>state instance </a:t>
            </a:r>
            <a:r>
              <a:rPr lang="en-AU" sz="2000" i="1" dirty="0" smtClean="0"/>
              <a:t>may specialize a </a:t>
            </a:r>
            <a:r>
              <a:rPr lang="en-AU" sz="2000" b="1" i="1" dirty="0" smtClean="0"/>
              <a:t>state</a:t>
            </a:r>
            <a:r>
              <a:rPr lang="en-AU" sz="2000" i="1" dirty="0" smtClean="0"/>
              <a:t> with the use of </a:t>
            </a:r>
            <a:r>
              <a:rPr lang="en-AU" sz="2000" b="1" i="1" dirty="0" smtClean="0"/>
              <a:t>state parameters</a:t>
            </a:r>
            <a:r>
              <a:rPr lang="en-AU" sz="20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753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Executing the SCL</a:t>
            </a:r>
            <a:endParaRPr lang="en-AU" dirty="0"/>
          </a:p>
        </p:txBody>
      </p:sp>
      <p:grpSp>
        <p:nvGrpSpPr>
          <p:cNvPr id="4" name="Group 3"/>
          <p:cNvGrpSpPr/>
          <p:nvPr/>
        </p:nvGrpSpPr>
        <p:grpSpPr>
          <a:xfrm>
            <a:off x="827584" y="1591080"/>
            <a:ext cx="2736304" cy="4157796"/>
            <a:chOff x="827584" y="1591080"/>
            <a:chExt cx="2736304" cy="4157796"/>
          </a:xfrm>
        </p:grpSpPr>
        <p:sp>
          <p:nvSpPr>
            <p:cNvPr id="5" name="Rounded Rectangle 4"/>
            <p:cNvSpPr/>
            <p:nvPr/>
          </p:nvSpPr>
          <p:spPr>
            <a:xfrm>
              <a:off x="827584" y="2167144"/>
              <a:ext cx="2736304" cy="2952328"/>
            </a:xfrm>
            <a:prstGeom prst="roundRect">
              <a:avLst>
                <a:gd name="adj" fmla="val 8313"/>
              </a:avLst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AU" sz="2800" b="1" dirty="0" smtClean="0">
                  <a:solidFill>
                    <a:schemeClr val="accent3">
                      <a:lumMod val="75000"/>
                    </a:schemeClr>
                  </a:solidFill>
                </a:rPr>
                <a:t>Timed Loop</a:t>
              </a:r>
              <a:endParaRPr lang="en-AU" sz="28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043608" y="3031240"/>
              <a:ext cx="2304256" cy="172819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47675"/>
              <a:r>
                <a:rPr lang="en-AU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while(true)</a:t>
              </a:r>
            </a:p>
            <a:p>
              <a:pPr defTabSz="447675"/>
              <a:r>
                <a:rPr lang="en-AU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</a:p>
            <a:p>
              <a:pPr defTabSz="447675"/>
              <a:r>
                <a:rPr lang="en-AU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AU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...</a:t>
              </a:r>
            </a:p>
            <a:p>
              <a:pPr defTabSz="447675"/>
              <a:r>
                <a:rPr lang="en-AU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AU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SCL-&gt;step();</a:t>
              </a:r>
            </a:p>
            <a:p>
              <a:pPr defTabSz="447675"/>
              <a:r>
                <a:rPr lang="en-AU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AU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...</a:t>
              </a:r>
            </a:p>
            <a:p>
              <a:pPr defTabSz="447675"/>
              <a:r>
                <a:rPr lang="en-AU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5" name="Curved Up Arrow 14"/>
            <p:cNvSpPr/>
            <p:nvPr/>
          </p:nvSpPr>
          <p:spPr>
            <a:xfrm>
              <a:off x="1457654" y="5244820"/>
              <a:ext cx="1476164" cy="504056"/>
            </a:xfrm>
            <a:prstGeom prst="curvedUpArrow">
              <a:avLst>
                <a:gd name="adj1" fmla="val 37233"/>
                <a:gd name="adj2" fmla="val 86306"/>
                <a:gd name="adj3" fmla="val 3860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16" name="Curved Up Arrow 15"/>
            <p:cNvSpPr/>
            <p:nvPr/>
          </p:nvSpPr>
          <p:spPr>
            <a:xfrm rot="10800000">
              <a:off x="1457655" y="1591080"/>
              <a:ext cx="1476164" cy="504056"/>
            </a:xfrm>
            <a:prstGeom prst="curvedUpArrow">
              <a:avLst>
                <a:gd name="adj1" fmla="val 37233"/>
                <a:gd name="adj2" fmla="val 86306"/>
                <a:gd name="adj3" fmla="val 3860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183255" y="1988840"/>
            <a:ext cx="5133161" cy="3312368"/>
            <a:chOff x="3183255" y="1988840"/>
            <a:chExt cx="5133161" cy="3312368"/>
          </a:xfrm>
        </p:grpSpPr>
        <p:sp>
          <p:nvSpPr>
            <p:cNvPr id="17" name="Rectangle 16"/>
            <p:cNvSpPr/>
            <p:nvPr/>
          </p:nvSpPr>
          <p:spPr>
            <a:xfrm>
              <a:off x="4139952" y="1988840"/>
              <a:ext cx="4176464" cy="331236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47675">
                <a:spcAft>
                  <a:spcPts val="1200"/>
                </a:spcAft>
              </a:pPr>
              <a:r>
                <a:rPr lang="en-AU" b="1" dirty="0" err="1" smtClean="0"/>
                <a:t>Qn</a:t>
              </a:r>
              <a:r>
                <a:rPr lang="en-AU" b="1" dirty="0" smtClean="0"/>
                <a:t>:	</a:t>
              </a:r>
              <a:r>
                <a:rPr lang="en-AU" dirty="0" smtClean="0"/>
                <a:t>Did the current state set the 	</a:t>
              </a:r>
              <a:r>
                <a:rPr lang="en-AU" sz="16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finished</a:t>
              </a:r>
              <a:r>
                <a:rPr lang="en-AU" dirty="0" smtClean="0"/>
                <a:t> flag in the last step?</a:t>
              </a:r>
            </a:p>
            <a:p>
              <a:pPr defTabSz="447675">
                <a:spcAft>
                  <a:spcPts val="1200"/>
                </a:spcAft>
              </a:pPr>
              <a:r>
                <a:rPr lang="en-AU" b="1" dirty="0" smtClean="0"/>
                <a:t>No:	</a:t>
              </a:r>
              <a:r>
                <a:rPr lang="en-AU" dirty="0" smtClean="0"/>
                <a:t>Execute the current state again</a:t>
              </a:r>
            </a:p>
            <a:p>
              <a:pPr defTabSz="447675">
                <a:spcAft>
                  <a:spcPts val="1200"/>
                </a:spcAft>
              </a:pPr>
              <a:r>
                <a:rPr lang="en-AU" b="1" dirty="0" smtClean="0"/>
                <a:t>Yes:	</a:t>
              </a:r>
              <a:r>
                <a:rPr lang="en-AU" dirty="0" smtClean="0"/>
                <a:t>Deactivate current state</a:t>
              </a:r>
            </a:p>
            <a:p>
              <a:pPr defTabSz="447675">
                <a:spcAft>
                  <a:spcPts val="1200"/>
                </a:spcAft>
              </a:pPr>
              <a:r>
                <a:rPr lang="en-AU" dirty="0"/>
                <a:t>	</a:t>
              </a:r>
              <a:r>
                <a:rPr lang="en-AU" dirty="0" smtClean="0"/>
                <a:t>Pop the next state from the state 	queue and set it as the current state</a:t>
              </a:r>
            </a:p>
            <a:p>
              <a:pPr defTabSz="447675">
                <a:spcAft>
                  <a:spcPts val="1200"/>
                </a:spcAft>
              </a:pPr>
              <a:r>
                <a:rPr lang="en-AU" dirty="0"/>
                <a:t>	</a:t>
              </a:r>
              <a:r>
                <a:rPr lang="en-AU" dirty="0" smtClean="0"/>
                <a:t>Activate the new state</a:t>
              </a:r>
            </a:p>
            <a:p>
              <a:pPr defTabSz="447675">
                <a:spcAft>
                  <a:spcPts val="1200"/>
                </a:spcAft>
              </a:pPr>
              <a:r>
                <a:rPr lang="en-AU" dirty="0"/>
                <a:t>	</a:t>
              </a:r>
              <a:r>
                <a:rPr lang="en-AU" dirty="0" smtClean="0"/>
                <a:t>Execute the new state</a:t>
              </a:r>
              <a:endParaRPr lang="en-AU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3254648" y="4039352"/>
              <a:ext cx="885304" cy="0"/>
            </a:xfrm>
            <a:prstGeom prst="straightConnector1">
              <a:avLst/>
            </a:prstGeom>
            <a:ln>
              <a:tailEnd type="stealth" w="lg" len="lg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254648" y="3895336"/>
              <a:ext cx="0" cy="288032"/>
            </a:xfrm>
            <a:prstGeom prst="line">
              <a:avLst/>
            </a:prstGeom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3183255" y="3907153"/>
              <a:ext cx="89536" cy="0"/>
            </a:xfrm>
            <a:prstGeom prst="line">
              <a:avLst/>
            </a:prstGeom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3183255" y="4171938"/>
              <a:ext cx="89536" cy="0"/>
            </a:xfrm>
            <a:prstGeom prst="line">
              <a:avLst/>
            </a:prstGeom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pic>
        <p:nvPicPr>
          <p:cNvPr id="34" name="Picture 5" descr="C:\Users\Phil\Downloads\state_controller_ic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2" y="37854"/>
            <a:ext cx="1073394" cy="87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4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Executing the SCL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48245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AU" dirty="0" err="1"/>
              <a:t>C</a:t>
            </a:r>
            <a:r>
              <a:rPr lang="en-AU" dirty="0" err="1" smtClean="0"/>
              <a:t>allbacks</a:t>
            </a:r>
            <a:r>
              <a:rPr lang="en-AU" dirty="0" smtClean="0"/>
              <a:t> are implemented by each state to perform the required </a:t>
            </a:r>
            <a:r>
              <a:rPr lang="en-AU" b="1" dirty="0" smtClean="0"/>
              <a:t>activation</a:t>
            </a:r>
            <a:r>
              <a:rPr lang="en-AU" dirty="0" smtClean="0"/>
              <a:t>, </a:t>
            </a:r>
            <a:r>
              <a:rPr lang="en-AU" b="1" dirty="0" smtClean="0"/>
              <a:t>execution</a:t>
            </a:r>
            <a:r>
              <a:rPr lang="en-AU" dirty="0" smtClean="0"/>
              <a:t> and </a:t>
            </a:r>
            <a:r>
              <a:rPr lang="en-AU" b="1" dirty="0" smtClean="0"/>
              <a:t>deactivation</a:t>
            </a:r>
            <a:r>
              <a:rPr lang="en-AU" dirty="0" smtClean="0"/>
              <a:t>.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AU" dirty="0" smtClean="0"/>
              <a:t>States make </a:t>
            </a:r>
            <a:r>
              <a:rPr lang="en-AU" b="1" dirty="0" smtClean="0"/>
              <a:t>plans</a:t>
            </a:r>
            <a:r>
              <a:rPr lang="en-AU" dirty="0" smtClean="0"/>
              <a:t> and set their successor state by modifying the state queue and setting the </a:t>
            </a:r>
            <a:r>
              <a:rPr lang="en-A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finished</a:t>
            </a:r>
            <a:r>
              <a:rPr lang="en-AU" dirty="0" smtClean="0"/>
              <a:t> flag.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AU" b="1" dirty="0" smtClean="0"/>
              <a:t>Plans</a:t>
            </a:r>
            <a:r>
              <a:rPr lang="en-AU" dirty="0" smtClean="0"/>
              <a:t> can be altered by clearing or modifying the queue.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AU" b="1" dirty="0" smtClean="0"/>
              <a:t>Hierarchical state machines </a:t>
            </a:r>
            <a:r>
              <a:rPr lang="en-AU" dirty="0" smtClean="0"/>
              <a:t>are implemented by nesting state controller objects within each other.</a:t>
            </a:r>
          </a:p>
        </p:txBody>
      </p:sp>
      <p:pic>
        <p:nvPicPr>
          <p:cNvPr id="4" name="Picture 5" descr="C:\Users\Phil\Downloads\state_controller_ic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2" y="37854"/>
            <a:ext cx="1073394" cy="87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27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456</Words>
  <Application>Microsoft Office PowerPoint</Application>
  <PresentationFormat>On-screen Show (4:3)</PresentationFormat>
  <Paragraphs>187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Hierarchical and State-based Architectures for Robot Behavior Planning and Control</vt:lpstr>
      <vt:lpstr>Motivation</vt:lpstr>
      <vt:lpstr>Approaches</vt:lpstr>
      <vt:lpstr>Overview of the Frameworks</vt:lpstr>
      <vt:lpstr>State Controller Library (SCL)</vt:lpstr>
      <vt:lpstr>Components of the SCL</vt:lpstr>
      <vt:lpstr>Components of the SCL</vt:lpstr>
      <vt:lpstr>Executing the SCL</vt:lpstr>
      <vt:lpstr>Executing the SCL</vt:lpstr>
      <vt:lpstr>Example of SCL</vt:lpstr>
      <vt:lpstr>Behavior Control Framework (BCF)</vt:lpstr>
      <vt:lpstr>Components of the BCF</vt:lpstr>
      <vt:lpstr>Components of the BCF</vt:lpstr>
      <vt:lpstr>Behavior Inhibitions</vt:lpstr>
      <vt:lpstr>Actuator Aggregation</vt:lpstr>
      <vt:lpstr>Data Interfaces</vt:lpstr>
      <vt:lpstr>Example of BCF</vt:lpstr>
      <vt:lpstr>Using the Frameworks Together</vt:lpstr>
      <vt:lpstr>Framework Performance</vt:lpstr>
      <vt:lpstr>Thank you for your attention!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Philipp Allgeuer</dc:creator>
  <cp:lastModifiedBy>Philipp Allgeuer</cp:lastModifiedBy>
  <cp:revision>58</cp:revision>
  <dcterms:created xsi:type="dcterms:W3CDTF">2013-10-09T11:40:10Z</dcterms:created>
  <dcterms:modified xsi:type="dcterms:W3CDTF">2013-10-11T14:27:40Z</dcterms:modified>
</cp:coreProperties>
</file>