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handoutMasterIdLst>
    <p:handoutMasterId r:id="rId19"/>
  </p:handoutMasterIdLst>
  <p:sldIdLst>
    <p:sldId id="256" r:id="rId2"/>
    <p:sldId id="261" r:id="rId3"/>
    <p:sldId id="262" r:id="rId4"/>
    <p:sldId id="263" r:id="rId5"/>
    <p:sldId id="260" r:id="rId6"/>
    <p:sldId id="264" r:id="rId7"/>
    <p:sldId id="265" r:id="rId8"/>
    <p:sldId id="266" r:id="rId9"/>
    <p:sldId id="267" r:id="rId10"/>
    <p:sldId id="268" r:id="rId11"/>
    <p:sldId id="269" r:id="rId12"/>
    <p:sldId id="270" r:id="rId13"/>
    <p:sldId id="273" r:id="rId14"/>
    <p:sldId id="271" r:id="rId15"/>
    <p:sldId id="272"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C0504D"/>
    <a:srgbClr val="9BBB59"/>
    <a:srgbClr val="9047AD"/>
    <a:srgbClr val="AD4747"/>
    <a:srgbClr val="058510"/>
    <a:srgbClr val="ED7D31"/>
    <a:srgbClr val="FBE5D6"/>
    <a:srgbClr val="9999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4" autoAdjust="0"/>
    <p:restoredTop sz="92794" autoAdjust="0"/>
  </p:normalViewPr>
  <p:slideViewPr>
    <p:cSldViewPr>
      <p:cViewPr varScale="1">
        <p:scale>
          <a:sx n="91" d="100"/>
          <a:sy n="91" d="100"/>
        </p:scale>
        <p:origin x="784" y="52"/>
      </p:cViewPr>
      <p:guideLst/>
    </p:cSldViewPr>
  </p:slideViewPr>
  <p:outlineViewPr>
    <p:cViewPr>
      <p:scale>
        <a:sx n="33" d="100"/>
        <a:sy n="33" d="100"/>
      </p:scale>
      <p:origin x="0" y="-2100"/>
    </p:cViewPr>
  </p:outlineViewPr>
  <p:notesTextViewPr>
    <p:cViewPr>
      <p:scale>
        <a:sx n="3" d="2"/>
        <a:sy n="3" d="2"/>
      </p:scale>
      <p:origin x="0" y="0"/>
    </p:cViewPr>
  </p:notesTextViewPr>
  <p:notesViewPr>
    <p:cSldViewPr>
      <p:cViewPr varScale="1">
        <p:scale>
          <a:sx n="51" d="100"/>
          <a:sy n="51" d="100"/>
        </p:scale>
        <p:origin x="188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02D507-BC63-4CA5-A824-816F98C307AA}" type="datetimeFigureOut">
              <a:rPr lang="en-AU" smtClean="0"/>
              <a:t>30/09/2018</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B2A8E-6EA8-4E38-8F00-AD1A993822AD}" type="slidenum">
              <a:rPr lang="en-AU" smtClean="0"/>
              <a:t>‹#›</a:t>
            </a:fld>
            <a:endParaRPr lang="en-AU"/>
          </a:p>
        </p:txBody>
      </p:sp>
    </p:spTree>
    <p:extLst>
      <p:ext uri="{BB962C8B-B14F-4D97-AF65-F5344CB8AC3E}">
        <p14:creationId xmlns:p14="http://schemas.microsoft.com/office/powerpoint/2010/main" val="340308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4C01B-663C-47AC-844D-BBFD564DA0E1}" type="datetimeFigureOut">
              <a:rPr lang="en-AU" smtClean="0"/>
              <a:t>30/09/2018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0D620-1187-4253-8EEE-73E7D736AA30}" type="slidenum">
              <a:rPr lang="en-AU" smtClean="0"/>
              <a:t>‹#›</a:t>
            </a:fld>
            <a:endParaRPr lang="en-AU"/>
          </a:p>
        </p:txBody>
      </p:sp>
    </p:spTree>
    <p:extLst>
      <p:ext uri="{BB962C8B-B14F-4D97-AF65-F5344CB8AC3E}">
        <p14:creationId xmlns:p14="http://schemas.microsoft.com/office/powerpoint/2010/main" val="390047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AU" dirty="0" smtClean="0"/>
          </a:p>
        </p:txBody>
      </p:sp>
      <p:sp>
        <p:nvSpPr>
          <p:cNvPr id="4" name="Slide Number Placeholder 3"/>
          <p:cNvSpPr>
            <a:spLocks noGrp="1"/>
          </p:cNvSpPr>
          <p:nvPr>
            <p:ph type="sldNum" sz="quarter" idx="10"/>
          </p:nvPr>
        </p:nvSpPr>
        <p:spPr/>
        <p:txBody>
          <a:bodyPr/>
          <a:lstStyle/>
          <a:p>
            <a:fld id="{EAC0D620-1187-4253-8EEE-73E7D736AA30}" type="slidenum">
              <a:rPr lang="en-AU" smtClean="0"/>
              <a:t>1</a:t>
            </a:fld>
            <a:endParaRPr lang="en-AU"/>
          </a:p>
        </p:txBody>
      </p:sp>
    </p:spTree>
    <p:extLst>
      <p:ext uri="{BB962C8B-B14F-4D97-AF65-F5344CB8AC3E}">
        <p14:creationId xmlns:p14="http://schemas.microsoft.com/office/powerpoint/2010/main" val="58189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AU" dirty="0" smtClean="0"/>
          </a:p>
        </p:txBody>
      </p:sp>
      <p:sp>
        <p:nvSpPr>
          <p:cNvPr id="4" name="Slide Number Placeholder 3"/>
          <p:cNvSpPr>
            <a:spLocks noGrp="1"/>
          </p:cNvSpPr>
          <p:nvPr>
            <p:ph type="sldNum" sz="quarter" idx="10"/>
          </p:nvPr>
        </p:nvSpPr>
        <p:spPr/>
        <p:txBody>
          <a:bodyPr/>
          <a:lstStyle/>
          <a:p>
            <a:fld id="{EAC0D620-1187-4253-8EEE-73E7D736AA30}" type="slidenum">
              <a:rPr lang="en-AU" smtClean="0"/>
              <a:t>2</a:t>
            </a:fld>
            <a:endParaRPr lang="en-AU"/>
          </a:p>
        </p:txBody>
      </p:sp>
    </p:spTree>
    <p:extLst>
      <p:ext uri="{BB962C8B-B14F-4D97-AF65-F5344CB8AC3E}">
        <p14:creationId xmlns:p14="http://schemas.microsoft.com/office/powerpoint/2010/main" val="88077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EAC0D620-1187-4253-8EEE-73E7D736AA30}" type="slidenum">
              <a:rPr lang="en-AU" smtClean="0"/>
              <a:t>3</a:t>
            </a:fld>
            <a:endParaRPr lang="en-AU"/>
          </a:p>
        </p:txBody>
      </p:sp>
    </p:spTree>
    <p:extLst>
      <p:ext uri="{BB962C8B-B14F-4D97-AF65-F5344CB8AC3E}">
        <p14:creationId xmlns:p14="http://schemas.microsoft.com/office/powerpoint/2010/main" val="193117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EAC0D620-1187-4253-8EEE-73E7D736AA30}" type="slidenum">
              <a:rPr lang="en-AU" smtClean="0"/>
              <a:t>4</a:t>
            </a:fld>
            <a:endParaRPr lang="en-AU"/>
          </a:p>
        </p:txBody>
      </p:sp>
    </p:spTree>
    <p:extLst>
      <p:ext uri="{BB962C8B-B14F-4D97-AF65-F5344CB8AC3E}">
        <p14:creationId xmlns:p14="http://schemas.microsoft.com/office/powerpoint/2010/main" val="400219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AU" baseline="0" dirty="0" smtClean="0"/>
          </a:p>
        </p:txBody>
      </p:sp>
      <p:sp>
        <p:nvSpPr>
          <p:cNvPr id="4" name="Slide Number Placeholder 3"/>
          <p:cNvSpPr>
            <a:spLocks noGrp="1"/>
          </p:cNvSpPr>
          <p:nvPr>
            <p:ph type="sldNum" sz="quarter" idx="10"/>
          </p:nvPr>
        </p:nvSpPr>
        <p:spPr/>
        <p:txBody>
          <a:bodyPr/>
          <a:lstStyle/>
          <a:p>
            <a:fld id="{EAC0D620-1187-4253-8EEE-73E7D736AA30}" type="slidenum">
              <a:rPr lang="en-AU" smtClean="0"/>
              <a:t>5</a:t>
            </a:fld>
            <a:endParaRPr lang="en-AU"/>
          </a:p>
        </p:txBody>
      </p:sp>
    </p:spTree>
    <p:extLst>
      <p:ext uri="{BB962C8B-B14F-4D97-AF65-F5344CB8AC3E}">
        <p14:creationId xmlns:p14="http://schemas.microsoft.com/office/powerpoint/2010/main" val="66690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AU" dirty="0" smtClean="0"/>
          </a:p>
        </p:txBody>
      </p:sp>
      <p:sp>
        <p:nvSpPr>
          <p:cNvPr id="4" name="Slide Number Placeholder 3"/>
          <p:cNvSpPr>
            <a:spLocks noGrp="1"/>
          </p:cNvSpPr>
          <p:nvPr>
            <p:ph type="sldNum" sz="quarter" idx="10"/>
          </p:nvPr>
        </p:nvSpPr>
        <p:spPr/>
        <p:txBody>
          <a:bodyPr/>
          <a:lstStyle/>
          <a:p>
            <a:fld id="{EAC0D620-1187-4253-8EEE-73E7D736AA30}" type="slidenum">
              <a:rPr lang="en-AU" smtClean="0"/>
              <a:t>6</a:t>
            </a:fld>
            <a:endParaRPr lang="en-AU"/>
          </a:p>
        </p:txBody>
      </p:sp>
    </p:spTree>
    <p:extLst>
      <p:ext uri="{BB962C8B-B14F-4D97-AF65-F5344CB8AC3E}">
        <p14:creationId xmlns:p14="http://schemas.microsoft.com/office/powerpoint/2010/main" val="427678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0ECB35-866E-4FE4-BACB-6E5967D76A0F}"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207238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B0EC1F-6162-4A23-BDC1-11D2ACC79865}"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250668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29FB5-E3F1-43AB-8315-FB5ABD198466}"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34355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1938977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0C11C7-4777-4E52-9E42-1A69976FF11B}"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343546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34C9D-B5CB-4C0D-A8DD-3E9D4B564DE1}" type="datetime1">
              <a:rPr lang="en-AU" smtClean="0"/>
              <a:t>30/09/2018</a:t>
            </a:fld>
            <a:endParaRPr lang="en-AU"/>
          </a:p>
        </p:txBody>
      </p:sp>
      <p:sp>
        <p:nvSpPr>
          <p:cNvPr id="6" name="Footer Placeholder 5"/>
          <p:cNvSpPr>
            <a:spLocks noGrp="1"/>
          </p:cNvSpPr>
          <p:nvPr>
            <p:ph type="ftr" sz="quarter" idx="11"/>
          </p:nvPr>
        </p:nvSpPr>
        <p:spPr/>
        <p:txBody>
          <a:bodyPr/>
          <a:lstStyle/>
          <a:p>
            <a:r>
              <a:rPr lang="en-AU" smtClean="0"/>
              <a:t>Philipp Allgeuer</a:t>
            </a:r>
            <a:endParaRPr lang="en-AU"/>
          </a:p>
        </p:txBody>
      </p:sp>
      <p:sp>
        <p:nvSpPr>
          <p:cNvPr id="7" name="Slide Number Placeholder 6"/>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9046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7D9528-4D53-470A-A2A0-0A3448F86F35}" type="datetime1">
              <a:rPr lang="en-AU" smtClean="0"/>
              <a:t>30/09/2018</a:t>
            </a:fld>
            <a:endParaRPr lang="en-AU"/>
          </a:p>
        </p:txBody>
      </p:sp>
      <p:sp>
        <p:nvSpPr>
          <p:cNvPr id="8" name="Footer Placeholder 7"/>
          <p:cNvSpPr>
            <a:spLocks noGrp="1"/>
          </p:cNvSpPr>
          <p:nvPr>
            <p:ph type="ftr" sz="quarter" idx="11"/>
          </p:nvPr>
        </p:nvSpPr>
        <p:spPr/>
        <p:txBody>
          <a:bodyPr/>
          <a:lstStyle/>
          <a:p>
            <a:r>
              <a:rPr lang="en-AU" smtClean="0"/>
              <a:t>Philipp Allgeuer</a:t>
            </a:r>
            <a:endParaRPr lang="en-AU"/>
          </a:p>
        </p:txBody>
      </p:sp>
      <p:sp>
        <p:nvSpPr>
          <p:cNvPr id="9" name="Slide Number Placeholder 8"/>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34503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F4F046-0F9C-496E-9015-F54BF23CEBF6}" type="datetime1">
              <a:rPr lang="en-AU" smtClean="0"/>
              <a:t>30/09/2018</a:t>
            </a:fld>
            <a:endParaRPr lang="en-AU"/>
          </a:p>
        </p:txBody>
      </p:sp>
      <p:sp>
        <p:nvSpPr>
          <p:cNvPr id="4" name="Footer Placeholder 3"/>
          <p:cNvSpPr>
            <a:spLocks noGrp="1"/>
          </p:cNvSpPr>
          <p:nvPr>
            <p:ph type="ftr" sz="quarter" idx="11"/>
          </p:nvPr>
        </p:nvSpPr>
        <p:spPr/>
        <p:txBody>
          <a:bodyPr/>
          <a:lstStyle/>
          <a:p>
            <a:r>
              <a:rPr lang="en-AU" smtClean="0"/>
              <a:t>Philipp Allgeuer</a:t>
            </a:r>
            <a:endParaRPr lang="en-AU"/>
          </a:p>
        </p:txBody>
      </p:sp>
      <p:sp>
        <p:nvSpPr>
          <p:cNvPr id="5" name="Slide Number Placeholder 4"/>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379400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DB1A1-EA02-4B36-8630-D43044DF7393}" type="datetime1">
              <a:rPr lang="en-AU" smtClean="0"/>
              <a:t>30/09/2018</a:t>
            </a:fld>
            <a:endParaRPr lang="en-AU"/>
          </a:p>
        </p:txBody>
      </p:sp>
      <p:sp>
        <p:nvSpPr>
          <p:cNvPr id="3" name="Footer Placeholder 2"/>
          <p:cNvSpPr>
            <a:spLocks noGrp="1"/>
          </p:cNvSpPr>
          <p:nvPr>
            <p:ph type="ftr" sz="quarter" idx="11"/>
          </p:nvPr>
        </p:nvSpPr>
        <p:spPr/>
        <p:txBody>
          <a:bodyPr/>
          <a:lstStyle/>
          <a:p>
            <a:r>
              <a:rPr lang="en-AU" smtClean="0"/>
              <a:t>Philipp Allgeuer</a:t>
            </a:r>
            <a:endParaRPr lang="en-AU"/>
          </a:p>
        </p:txBody>
      </p:sp>
      <p:sp>
        <p:nvSpPr>
          <p:cNvPr id="4" name="Slide Number Placeholder 3"/>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7204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04F216-CB20-49C6-835E-932220A81819}" type="datetime1">
              <a:rPr lang="en-AU" smtClean="0"/>
              <a:t>30/09/2018</a:t>
            </a:fld>
            <a:endParaRPr lang="en-AU"/>
          </a:p>
        </p:txBody>
      </p:sp>
      <p:sp>
        <p:nvSpPr>
          <p:cNvPr id="6" name="Footer Placeholder 5"/>
          <p:cNvSpPr>
            <a:spLocks noGrp="1"/>
          </p:cNvSpPr>
          <p:nvPr>
            <p:ph type="ftr" sz="quarter" idx="11"/>
          </p:nvPr>
        </p:nvSpPr>
        <p:spPr/>
        <p:txBody>
          <a:bodyPr/>
          <a:lstStyle/>
          <a:p>
            <a:r>
              <a:rPr lang="en-AU" smtClean="0"/>
              <a:t>Philipp Allgeuer</a:t>
            </a:r>
            <a:endParaRPr lang="en-AU"/>
          </a:p>
        </p:txBody>
      </p:sp>
      <p:sp>
        <p:nvSpPr>
          <p:cNvPr id="7" name="Slide Number Placeholder 6"/>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103164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F6B6F-2E5B-4511-919C-0B18A9E8A47D}" type="datetime1">
              <a:rPr lang="en-AU" smtClean="0"/>
              <a:t>30/09/2018</a:t>
            </a:fld>
            <a:endParaRPr lang="en-AU"/>
          </a:p>
        </p:txBody>
      </p:sp>
      <p:sp>
        <p:nvSpPr>
          <p:cNvPr id="6" name="Footer Placeholder 5"/>
          <p:cNvSpPr>
            <a:spLocks noGrp="1"/>
          </p:cNvSpPr>
          <p:nvPr>
            <p:ph type="ftr" sz="quarter" idx="11"/>
          </p:nvPr>
        </p:nvSpPr>
        <p:spPr/>
        <p:txBody>
          <a:bodyPr/>
          <a:lstStyle/>
          <a:p>
            <a:r>
              <a:rPr lang="en-AU" smtClean="0"/>
              <a:t>Philipp Allgeuer</a:t>
            </a:r>
            <a:endParaRPr lang="en-AU"/>
          </a:p>
        </p:txBody>
      </p:sp>
      <p:sp>
        <p:nvSpPr>
          <p:cNvPr id="7" name="Slide Number Placeholder 6"/>
          <p:cNvSpPr>
            <a:spLocks noGrp="1"/>
          </p:cNvSpPr>
          <p:nvPr>
            <p:ph type="sldNum" sz="quarter" idx="12"/>
          </p:nvPr>
        </p:nvSpPr>
        <p:spPr/>
        <p:txBody>
          <a:bodyPr/>
          <a:lstStyle/>
          <a:p>
            <a:fld id="{8D10598D-BA1A-45A1-A900-A4B07B7F8E13}" type="slidenum">
              <a:rPr lang="en-AU" smtClean="0"/>
              <a:t>‹#›</a:t>
            </a:fld>
            <a:endParaRPr lang="en-AU"/>
          </a:p>
        </p:txBody>
      </p:sp>
    </p:spTree>
    <p:extLst>
      <p:ext uri="{BB962C8B-B14F-4D97-AF65-F5344CB8AC3E}">
        <p14:creationId xmlns:p14="http://schemas.microsoft.com/office/powerpoint/2010/main" val="80670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7E043-5748-4654-8D6B-C771454C045F}" type="datetime1">
              <a:rPr lang="en-AU" smtClean="0"/>
              <a:t>30/09/2018</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Philipp Allgeuer</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0598D-BA1A-45A1-A900-A4B07B7F8E13}" type="slidenum">
              <a:rPr lang="en-AU" smtClean="0"/>
              <a:t>‹#›</a:t>
            </a:fld>
            <a:endParaRPr lang="en-AU"/>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4041" y="31992"/>
            <a:ext cx="1680251" cy="611952"/>
          </a:xfrm>
          <a:prstGeom prst="rect">
            <a:avLst/>
          </a:prstGeom>
        </p:spPr>
      </p:pic>
    </p:spTree>
    <p:extLst>
      <p:ext uri="{BB962C8B-B14F-4D97-AF65-F5344CB8AC3E}">
        <p14:creationId xmlns:p14="http://schemas.microsoft.com/office/powerpoint/2010/main" val="3195453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122364"/>
            <a:ext cx="11521280" cy="1417344"/>
          </a:xfrm>
        </p:spPr>
        <p:txBody>
          <a:bodyPr>
            <a:noAutofit/>
          </a:bodyPr>
          <a:lstStyle/>
          <a:p>
            <a:r>
              <a:rPr lang="en-AU" dirty="0" smtClean="0">
                <a:solidFill>
                  <a:schemeClr val="accent2"/>
                </a:solidFill>
              </a:rPr>
              <a:t>Fused Angles </a:t>
            </a:r>
            <a:r>
              <a:rPr lang="en-AU" dirty="0" smtClean="0"/>
              <a:t>and the Deficiencies</a:t>
            </a:r>
            <a:br>
              <a:rPr lang="en-AU" dirty="0" smtClean="0"/>
            </a:br>
            <a:r>
              <a:rPr lang="en-AU" dirty="0" smtClean="0"/>
              <a:t>of Euler Angles</a:t>
            </a:r>
            <a:endParaRPr lang="en-AU" dirty="0"/>
          </a:p>
        </p:txBody>
      </p:sp>
      <p:sp>
        <p:nvSpPr>
          <p:cNvPr id="3" name="Subtitle 2"/>
          <p:cNvSpPr>
            <a:spLocks noGrp="1"/>
          </p:cNvSpPr>
          <p:nvPr>
            <p:ph type="subTitle" idx="1"/>
          </p:nvPr>
        </p:nvSpPr>
        <p:spPr>
          <a:xfrm>
            <a:off x="1415480" y="3326912"/>
            <a:ext cx="4337720" cy="2736304"/>
          </a:xfrm>
        </p:spPr>
        <p:txBody>
          <a:bodyPr/>
          <a:lstStyle/>
          <a:p>
            <a:pPr algn="r"/>
            <a:r>
              <a:rPr lang="en-AU" b="1" u="sng" dirty="0" smtClean="0"/>
              <a:t>Philipp </a:t>
            </a:r>
            <a:r>
              <a:rPr lang="en-AU" b="1" u="sng" dirty="0" err="1" smtClean="0"/>
              <a:t>Allgeuer</a:t>
            </a:r>
            <a:endParaRPr lang="en-AU" b="1" u="sng" dirty="0"/>
          </a:p>
          <a:p>
            <a:pPr algn="r"/>
            <a:r>
              <a:rPr lang="en-AU" dirty="0" smtClean="0"/>
              <a:t>Sven </a:t>
            </a:r>
            <a:r>
              <a:rPr lang="en-AU" dirty="0" err="1" smtClean="0"/>
              <a:t>Behnke</a:t>
            </a:r>
            <a:endParaRPr lang="en-AU" dirty="0" smtClean="0"/>
          </a:p>
          <a:p>
            <a:pPr algn="r"/>
            <a:endParaRPr lang="en-AU" dirty="0"/>
          </a:p>
          <a:p>
            <a:pPr algn="r">
              <a:spcBef>
                <a:spcPts val="300"/>
              </a:spcBef>
            </a:pPr>
            <a:r>
              <a:rPr lang="en-AU" dirty="0" smtClean="0">
                <a:solidFill>
                  <a:schemeClr val="bg2">
                    <a:lumMod val="50000"/>
                  </a:schemeClr>
                </a:solidFill>
              </a:rPr>
              <a:t>Institute for Computer Science VI</a:t>
            </a:r>
          </a:p>
          <a:p>
            <a:pPr algn="r">
              <a:spcBef>
                <a:spcPts val="300"/>
              </a:spcBef>
            </a:pPr>
            <a:r>
              <a:rPr lang="en-AU" dirty="0" smtClean="0">
                <a:solidFill>
                  <a:schemeClr val="bg2">
                    <a:lumMod val="50000"/>
                  </a:schemeClr>
                </a:solidFill>
              </a:rPr>
              <a:t>Autonomous Intelligent Systems</a:t>
            </a:r>
          </a:p>
          <a:p>
            <a:pPr algn="r">
              <a:spcBef>
                <a:spcPts val="300"/>
              </a:spcBef>
            </a:pPr>
            <a:r>
              <a:rPr lang="en-AU" dirty="0" smtClean="0">
                <a:solidFill>
                  <a:schemeClr val="bg2">
                    <a:lumMod val="50000"/>
                  </a:schemeClr>
                </a:solidFill>
              </a:rPr>
              <a:t>University of Bonn</a:t>
            </a:r>
            <a:endParaRPr lang="en-AU"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984" y="2966872"/>
            <a:ext cx="4729534" cy="3038512"/>
          </a:xfrm>
          <a:prstGeom prst="rect">
            <a:avLst/>
          </a:prstGeom>
        </p:spPr>
      </p:pic>
      <p:sp>
        <p:nvSpPr>
          <p:cNvPr id="7" name="TextBox 6"/>
          <p:cNvSpPr txBox="1"/>
          <p:nvPr/>
        </p:nvSpPr>
        <p:spPr>
          <a:xfrm>
            <a:off x="6490046" y="5949280"/>
            <a:ext cx="1406154" cy="369332"/>
          </a:xfrm>
          <a:prstGeom prst="rect">
            <a:avLst/>
          </a:prstGeom>
          <a:noFill/>
        </p:spPr>
        <p:txBody>
          <a:bodyPr wrap="none" rtlCol="0">
            <a:spAutoFit/>
          </a:bodyPr>
          <a:lstStyle/>
          <a:p>
            <a:r>
              <a:rPr lang="en-AU" b="1" dirty="0"/>
              <a:t>Fused angles</a:t>
            </a:r>
            <a:endParaRPr lang="en-AU" b="1" dirty="0"/>
          </a:p>
        </p:txBody>
      </p:sp>
      <p:sp>
        <p:nvSpPr>
          <p:cNvPr id="8" name="TextBox 7"/>
          <p:cNvSpPr txBox="1"/>
          <p:nvPr/>
        </p:nvSpPr>
        <p:spPr>
          <a:xfrm>
            <a:off x="8648810" y="5949280"/>
            <a:ext cx="1335622" cy="369332"/>
          </a:xfrm>
          <a:prstGeom prst="rect">
            <a:avLst/>
          </a:prstGeom>
          <a:noFill/>
        </p:spPr>
        <p:txBody>
          <a:bodyPr wrap="none" rtlCol="0">
            <a:spAutoFit/>
          </a:bodyPr>
          <a:lstStyle/>
          <a:p>
            <a:r>
              <a:rPr lang="en-AU" b="1" dirty="0"/>
              <a:t>Euler angles</a:t>
            </a:r>
            <a:endParaRPr lang="en-AU" b="1" dirty="0"/>
          </a:p>
        </p:txBody>
      </p:sp>
    </p:spTree>
    <p:extLst>
      <p:ext uri="{BB962C8B-B14F-4D97-AF65-F5344CB8AC3E}">
        <p14:creationId xmlns:p14="http://schemas.microsoft.com/office/powerpoint/2010/main" val="317367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Main Deficiencies of Euler Angles</a:t>
            </a:r>
            <a:endParaRPr lang="en-AU" dirty="0"/>
          </a:p>
        </p:txBody>
      </p:sp>
      <p:sp>
        <p:nvSpPr>
          <p:cNvPr id="3" name="Content Placeholder 2"/>
          <p:cNvSpPr>
            <a:spLocks noGrp="1"/>
          </p:cNvSpPr>
          <p:nvPr>
            <p:ph idx="1"/>
          </p:nvPr>
        </p:nvSpPr>
        <p:spPr>
          <a:xfrm>
            <a:off x="335360" y="1484784"/>
            <a:ext cx="11521280" cy="4692179"/>
          </a:xfrm>
        </p:spPr>
        <p:txBody>
          <a:bodyPr>
            <a:noAutofit/>
          </a:bodyPr>
          <a:lstStyle/>
          <a:p>
            <a:pPr marL="514350" indent="-514350">
              <a:buFont typeface="+mj-lt"/>
              <a:buAutoNum type="alphaUcPeriod"/>
            </a:pPr>
            <a:r>
              <a:rPr lang="en-AU" dirty="0" smtClean="0"/>
              <a:t>The </a:t>
            </a:r>
            <a:r>
              <a:rPr lang="en-AU" dirty="0"/>
              <a:t>proximity of the </a:t>
            </a:r>
            <a:r>
              <a:rPr lang="en-AU" b="1" dirty="0">
                <a:solidFill>
                  <a:schemeClr val="accent2"/>
                </a:solidFill>
              </a:rPr>
              <a:t>gimbal lock singularity </a:t>
            </a:r>
            <a:r>
              <a:rPr lang="en-AU" dirty="0"/>
              <a:t>to </a:t>
            </a:r>
            <a:r>
              <a:rPr lang="en-AU" dirty="0" smtClean="0"/>
              <a:t>normal working </a:t>
            </a:r>
            <a:r>
              <a:rPr lang="en-AU" dirty="0"/>
              <a:t>ranges, leading to unwanted artefacts due </a:t>
            </a:r>
            <a:r>
              <a:rPr lang="en-AU" dirty="0" smtClean="0"/>
              <a:t>to increased </a:t>
            </a:r>
            <a:r>
              <a:rPr lang="en-AU" dirty="0"/>
              <a:t>local parameter sensitivities in a </a:t>
            </a:r>
            <a:r>
              <a:rPr lang="en-AU" dirty="0" smtClean="0"/>
              <a:t>widened neighbourhood </a:t>
            </a:r>
            <a:r>
              <a:rPr lang="en-AU" dirty="0"/>
              <a:t>of the </a:t>
            </a:r>
            <a:r>
              <a:rPr lang="en-AU" dirty="0" smtClean="0"/>
              <a:t>singularity</a:t>
            </a:r>
            <a:endParaRPr lang="en-AU" dirty="0"/>
          </a:p>
          <a:p>
            <a:pPr marL="514350" indent="-514350">
              <a:buFont typeface="+mj-lt"/>
              <a:buAutoNum type="alphaUcPeriod"/>
            </a:pPr>
            <a:r>
              <a:rPr lang="en-AU" dirty="0" smtClean="0"/>
              <a:t>The </a:t>
            </a:r>
            <a:r>
              <a:rPr lang="en-AU" b="1" dirty="0">
                <a:solidFill>
                  <a:schemeClr val="accent2"/>
                </a:solidFill>
              </a:rPr>
              <a:t>interdependence of the Euler parameters</a:t>
            </a:r>
            <a:r>
              <a:rPr lang="en-AU" dirty="0"/>
              <a:t>, leading </a:t>
            </a:r>
            <a:r>
              <a:rPr lang="en-AU" dirty="0" smtClean="0"/>
              <a:t>to an </a:t>
            </a:r>
            <a:r>
              <a:rPr lang="en-AU" dirty="0"/>
              <a:t>unclear attribution of which parameter </a:t>
            </a:r>
            <a:r>
              <a:rPr lang="en-AU" dirty="0" smtClean="0"/>
              <a:t>encapsulates which </a:t>
            </a:r>
            <a:r>
              <a:rPr lang="en-AU" dirty="0"/>
              <a:t>major plane of </a:t>
            </a:r>
            <a:r>
              <a:rPr lang="en-AU" dirty="0" smtClean="0"/>
              <a:t>rotation</a:t>
            </a:r>
            <a:endParaRPr lang="en-AU" dirty="0"/>
          </a:p>
          <a:p>
            <a:pPr marL="514350" indent="-514350">
              <a:buFont typeface="+mj-lt"/>
              <a:buAutoNum type="alphaUcPeriod"/>
            </a:pPr>
            <a:r>
              <a:rPr lang="en-AU" dirty="0" smtClean="0"/>
              <a:t>The </a:t>
            </a:r>
            <a:r>
              <a:rPr lang="en-AU" dirty="0"/>
              <a:t>asymmetry introduced by the use of a definition </a:t>
            </a:r>
            <a:r>
              <a:rPr lang="en-AU" dirty="0" smtClean="0"/>
              <a:t>of yaw </a:t>
            </a:r>
            <a:r>
              <a:rPr lang="en-AU" dirty="0"/>
              <a:t>that depends on projection, leading to </a:t>
            </a:r>
            <a:r>
              <a:rPr lang="en-AU" b="1" dirty="0" smtClean="0">
                <a:solidFill>
                  <a:schemeClr val="accent2"/>
                </a:solidFill>
              </a:rPr>
              <a:t>unintuitive non-axisymmetric </a:t>
            </a:r>
            <a:r>
              <a:rPr lang="en-AU" b="1" dirty="0">
                <a:solidFill>
                  <a:schemeClr val="accent2"/>
                </a:solidFill>
              </a:rPr>
              <a:t>behaviour of the yaw </a:t>
            </a:r>
            <a:r>
              <a:rPr lang="en-AU" b="1" dirty="0" smtClean="0">
                <a:solidFill>
                  <a:schemeClr val="accent2"/>
                </a:solidFill>
              </a:rPr>
              <a:t>angle</a:t>
            </a:r>
            <a:endParaRPr lang="en-AU" b="1" dirty="0">
              <a:solidFill>
                <a:schemeClr val="accent2"/>
              </a:solidFill>
            </a:endParaRPr>
          </a:p>
          <a:p>
            <a:pPr marL="514350" indent="-514350">
              <a:buFont typeface="+mj-lt"/>
              <a:buAutoNum type="alphaUcPeriod"/>
            </a:pPr>
            <a:r>
              <a:rPr lang="en-AU" dirty="0" smtClean="0"/>
              <a:t>The </a:t>
            </a:r>
            <a:r>
              <a:rPr lang="en-AU" dirty="0"/>
              <a:t>fundamental requirement of an order of </a:t>
            </a:r>
            <a:r>
              <a:rPr lang="en-AU" dirty="0" smtClean="0"/>
              <a:t>elemental rotations</a:t>
            </a:r>
            <a:r>
              <a:rPr lang="en-AU" dirty="0"/>
              <a:t>, leading to </a:t>
            </a:r>
            <a:r>
              <a:rPr lang="en-AU" b="1" dirty="0">
                <a:solidFill>
                  <a:schemeClr val="accent2"/>
                </a:solidFill>
              </a:rPr>
              <a:t>non-axisymmetric definitions </a:t>
            </a:r>
            <a:r>
              <a:rPr lang="en-AU" b="1" dirty="0" smtClean="0">
                <a:solidFill>
                  <a:schemeClr val="accent2"/>
                </a:solidFill>
              </a:rPr>
              <a:t>of pitch </a:t>
            </a:r>
            <a:r>
              <a:rPr lang="en-AU" b="1" dirty="0">
                <a:solidFill>
                  <a:schemeClr val="accent2"/>
                </a:solidFill>
              </a:rPr>
              <a:t>and roll </a:t>
            </a:r>
            <a:r>
              <a:rPr lang="en-AU" dirty="0"/>
              <a:t>that do not correspond in behaviour.</a:t>
            </a:r>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10</a:t>
            </a:fld>
            <a:endParaRPr lang="en-AU"/>
          </a:p>
        </p:txBody>
      </p:sp>
    </p:spTree>
    <p:extLst>
      <p:ext uri="{BB962C8B-B14F-4D97-AF65-F5344CB8AC3E}">
        <p14:creationId xmlns:p14="http://schemas.microsoft.com/office/powerpoint/2010/main" val="127955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65125"/>
            <a:ext cx="11521280" cy="1325563"/>
          </a:xfrm>
        </p:spPr>
        <p:txBody>
          <a:bodyPr/>
          <a:lstStyle/>
          <a:p>
            <a:r>
              <a:rPr lang="en-AU" dirty="0" smtClean="0"/>
              <a:t>A.  Singularities </a:t>
            </a:r>
            <a:r>
              <a:rPr lang="en-AU" dirty="0"/>
              <a:t>and Local Parameter Sensitivities</a:t>
            </a:r>
            <a:endParaRPr lang="en-AU" dirty="0"/>
          </a:p>
        </p:txBody>
      </p:sp>
      <p:sp>
        <p:nvSpPr>
          <p:cNvPr id="3" name="Content Placeholder 2"/>
          <p:cNvSpPr>
            <a:spLocks noGrp="1"/>
          </p:cNvSpPr>
          <p:nvPr>
            <p:ph idx="1"/>
          </p:nvPr>
        </p:nvSpPr>
        <p:spPr>
          <a:xfrm>
            <a:off x="335360" y="1484784"/>
            <a:ext cx="11521280" cy="4692179"/>
          </a:xfrm>
        </p:spPr>
        <p:txBody>
          <a:bodyPr>
            <a:noAutofit/>
          </a:bodyPr>
          <a:lstStyle/>
          <a:p>
            <a:r>
              <a:rPr lang="en-AU" sz="2400" dirty="0" smtClean="0"/>
              <a:t>Global 3-param parameterisations topologically </a:t>
            </a:r>
            <a:r>
              <a:rPr lang="en-AU" sz="2400" b="1" dirty="0" smtClean="0"/>
              <a:t>must</a:t>
            </a:r>
            <a:r>
              <a:rPr lang="en-AU" sz="2400" dirty="0" smtClean="0"/>
              <a:t> have a singularity</a:t>
            </a:r>
          </a:p>
          <a:p>
            <a:r>
              <a:rPr lang="en-AU" sz="2400" dirty="0" smtClean="0"/>
              <a:t>Fused angles have single singularity in single parameter,</a:t>
            </a:r>
            <a:br>
              <a:rPr lang="en-AU" sz="2400" dirty="0" smtClean="0"/>
            </a:br>
            <a:r>
              <a:rPr lang="en-AU" sz="2400" dirty="0" smtClean="0"/>
              <a:t>Euler angles have two singularities in two parameters</a:t>
            </a:r>
          </a:p>
          <a:p>
            <a:r>
              <a:rPr lang="en-AU" sz="2400" dirty="0" smtClean="0"/>
              <a:t>Fused angles have no singularity in pitch/roll (defines local state of balance),</a:t>
            </a:r>
            <a:br>
              <a:rPr lang="en-AU" sz="2400" dirty="0" smtClean="0"/>
            </a:br>
            <a:r>
              <a:rPr lang="en-AU" sz="2400" dirty="0" smtClean="0"/>
              <a:t>Euler angles have singularity in roll (part of balance state)</a:t>
            </a:r>
          </a:p>
          <a:p>
            <a:r>
              <a:rPr lang="en-AU" sz="2400" dirty="0" smtClean="0"/>
              <a:t>Fused yaw singularity is ‘maximally far’ from the identity rotation,</a:t>
            </a:r>
            <a:br>
              <a:rPr lang="en-AU" sz="2400" dirty="0" smtClean="0"/>
            </a:br>
            <a:r>
              <a:rPr lang="en-AU" sz="2400" dirty="0" smtClean="0"/>
              <a:t>Euler angles singularities are 90° away (thus, close to or in working ranges)</a:t>
            </a:r>
          </a:p>
          <a:p>
            <a:r>
              <a:rPr lang="en-AU" sz="2400" dirty="0"/>
              <a:t>Increased parameter sensitivity near gimbal lock </a:t>
            </a:r>
            <a:r>
              <a:rPr lang="en-AU" sz="2400" dirty="0" smtClean="0"/>
              <a:t>has noticeable </a:t>
            </a:r>
            <a:r>
              <a:rPr lang="en-AU" sz="2400" dirty="0"/>
              <a:t>effects even for tilt rotations of only </a:t>
            </a:r>
            <a:r>
              <a:rPr lang="en-AU" sz="2400" dirty="0" smtClean="0"/>
              <a:t>65°. Sudden </a:t>
            </a:r>
            <a:r>
              <a:rPr lang="en-AU" sz="2400" dirty="0"/>
              <a:t>sensitive changes in Euler </a:t>
            </a:r>
            <a:r>
              <a:rPr lang="en-AU" sz="2400" dirty="0" smtClean="0"/>
              <a:t>yaw and </a:t>
            </a:r>
            <a:r>
              <a:rPr lang="en-AU" sz="2400" dirty="0"/>
              <a:t>roll occur even when the tilt rotation is actually only </a:t>
            </a:r>
            <a:r>
              <a:rPr lang="en-AU" sz="2400" dirty="0" smtClean="0"/>
              <a:t>a few </a:t>
            </a:r>
            <a:r>
              <a:rPr lang="en-AU" sz="2400" dirty="0"/>
              <a:t>degrees from being pure </a:t>
            </a:r>
            <a:r>
              <a:rPr lang="en-AU" sz="2400" dirty="0" smtClean="0"/>
              <a:t>pitch</a:t>
            </a:r>
          </a:p>
          <a:p>
            <a:r>
              <a:rPr lang="en-AU" sz="2400" dirty="0" smtClean="0"/>
              <a:t>The </a:t>
            </a:r>
            <a:r>
              <a:rPr lang="en-AU" sz="2400" dirty="0"/>
              <a:t>Euler yaw </a:t>
            </a:r>
            <a:r>
              <a:rPr lang="en-AU" sz="2400" dirty="0" smtClean="0"/>
              <a:t>of a rotation </a:t>
            </a:r>
            <a:r>
              <a:rPr lang="en-AU" sz="2400" dirty="0"/>
              <a:t>cannot in general be meaningfully removed, as </a:t>
            </a:r>
            <a:r>
              <a:rPr lang="en-AU" sz="2400" dirty="0" smtClean="0"/>
              <a:t>for even </a:t>
            </a:r>
            <a:r>
              <a:rPr lang="en-AU" sz="2400" dirty="0"/>
              <a:t>moderate tilts this can lead to large z-rotations </a:t>
            </a:r>
            <a:r>
              <a:rPr lang="en-AU" sz="2400" dirty="0" smtClean="0"/>
              <a:t>occurring in </a:t>
            </a:r>
            <a:r>
              <a:rPr lang="en-AU" sz="2400" dirty="0"/>
              <a:t>the rotation that remains</a:t>
            </a:r>
            <a:endParaRPr lang="en-AU" sz="2400" dirty="0" smtClean="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dirty="0" smtClean="0"/>
              <a:t>Philipp </a:t>
            </a:r>
            <a:r>
              <a:rPr lang="en-AU" dirty="0" err="1" smtClean="0"/>
              <a:t>Allgeuer</a:t>
            </a:r>
            <a:endParaRPr lang="en-AU" dirty="0"/>
          </a:p>
        </p:txBody>
      </p:sp>
      <p:sp>
        <p:nvSpPr>
          <p:cNvPr id="6" name="Slide Number Placeholder 5"/>
          <p:cNvSpPr>
            <a:spLocks noGrp="1"/>
          </p:cNvSpPr>
          <p:nvPr>
            <p:ph type="sldNum" sz="quarter" idx="12"/>
          </p:nvPr>
        </p:nvSpPr>
        <p:spPr/>
        <p:txBody>
          <a:bodyPr/>
          <a:lstStyle/>
          <a:p>
            <a:fld id="{8D10598D-BA1A-45A1-A900-A4B07B7F8E13}" type="slidenum">
              <a:rPr lang="en-AU" smtClean="0"/>
              <a:t>11</a:t>
            </a:fld>
            <a:endParaRPr lang="en-AU"/>
          </a:p>
        </p:txBody>
      </p:sp>
    </p:spTree>
    <p:extLst>
      <p:ext uri="{BB962C8B-B14F-4D97-AF65-F5344CB8AC3E}">
        <p14:creationId xmlns:p14="http://schemas.microsoft.com/office/powerpoint/2010/main" val="377017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65125"/>
            <a:ext cx="11521280" cy="1325563"/>
          </a:xfrm>
        </p:spPr>
        <p:txBody>
          <a:bodyPr/>
          <a:lstStyle/>
          <a:p>
            <a:r>
              <a:rPr lang="en-AU" dirty="0"/>
              <a:t>B</a:t>
            </a:r>
            <a:r>
              <a:rPr lang="en-AU" dirty="0" smtClean="0"/>
              <a:t>.  Mutual </a:t>
            </a:r>
            <a:r>
              <a:rPr lang="en-AU" dirty="0"/>
              <a:t>Independence of Rotation Parameters</a:t>
            </a:r>
          </a:p>
        </p:txBody>
      </p:sp>
      <p:sp>
        <p:nvSpPr>
          <p:cNvPr id="3" name="Content Placeholder 2"/>
          <p:cNvSpPr>
            <a:spLocks noGrp="1"/>
          </p:cNvSpPr>
          <p:nvPr>
            <p:ph idx="1"/>
          </p:nvPr>
        </p:nvSpPr>
        <p:spPr>
          <a:xfrm>
            <a:off x="335360" y="1556792"/>
            <a:ext cx="11521280" cy="4752528"/>
          </a:xfrm>
        </p:spPr>
        <p:txBody>
          <a:bodyPr>
            <a:noAutofit/>
          </a:bodyPr>
          <a:lstStyle/>
          <a:p>
            <a:r>
              <a:rPr lang="en-AU" sz="2400" dirty="0" smtClean="0"/>
              <a:t>Individual parameters </a:t>
            </a:r>
            <a:r>
              <a:rPr lang="en-AU" sz="2400" dirty="0"/>
              <a:t>should be as mutually independent as </a:t>
            </a:r>
            <a:r>
              <a:rPr lang="en-AU" sz="2400" dirty="0" smtClean="0"/>
              <a:t>possible, and </a:t>
            </a:r>
            <a:r>
              <a:rPr lang="en-AU" sz="2400" dirty="0"/>
              <a:t>correspond intuitively to the x, y and z-components </a:t>
            </a:r>
            <a:r>
              <a:rPr lang="en-AU" sz="2400" dirty="0" smtClean="0"/>
              <a:t>of rotation.</a:t>
            </a:r>
          </a:p>
          <a:p>
            <a:r>
              <a:rPr lang="en-AU" sz="2400" b="1" dirty="0" smtClean="0"/>
              <a:t>Interdependence of yaw and roll: </a:t>
            </a:r>
            <a:r>
              <a:rPr lang="en-AU" sz="2400" dirty="0" smtClean="0"/>
              <a:t>Euler roll contributes to ‘yaw’ in the intuitive sense (rotation component about z-axis). </a:t>
            </a:r>
            <a:r>
              <a:rPr lang="en-AU" sz="2400" dirty="0"/>
              <a:t>P</a:t>
            </a:r>
            <a:r>
              <a:rPr lang="en-AU" sz="2400" dirty="0" smtClean="0"/>
              <a:t>art </a:t>
            </a:r>
            <a:r>
              <a:rPr lang="en-AU" sz="2400" dirty="0"/>
              <a:t>of the total ‘yaw’ of a rotation is </a:t>
            </a:r>
            <a:r>
              <a:rPr lang="en-AU" sz="2400" dirty="0" smtClean="0"/>
              <a:t>always quantified </a:t>
            </a:r>
            <a:r>
              <a:rPr lang="en-AU" sz="2400" dirty="0"/>
              <a:t>by </a:t>
            </a:r>
            <a:r>
              <a:rPr lang="en-AU" sz="2400" dirty="0" smtClean="0"/>
              <a:t>the Euler roll parameter </a:t>
            </a:r>
            <a:r>
              <a:rPr lang="en-AU" sz="2400" dirty="0"/>
              <a:t>instead </a:t>
            </a:r>
            <a:r>
              <a:rPr lang="en-AU" sz="2400" dirty="0" smtClean="0"/>
              <a:t>of Euler yaw, meaning that </a:t>
            </a:r>
            <a:r>
              <a:rPr lang="en-AU" sz="2400" dirty="0"/>
              <a:t>neither parameter cleanly represents the component </a:t>
            </a:r>
            <a:r>
              <a:rPr lang="en-AU" sz="2400" dirty="0" smtClean="0"/>
              <a:t>of rotation </a:t>
            </a:r>
            <a:r>
              <a:rPr lang="en-AU" sz="2400" dirty="0"/>
              <a:t>that it ideally should</a:t>
            </a:r>
            <a:r>
              <a:rPr lang="en-AU" sz="2400" dirty="0" smtClean="0"/>
              <a:t>.</a:t>
            </a:r>
          </a:p>
          <a:p>
            <a:r>
              <a:rPr lang="en-AU" sz="2400" b="1" dirty="0" smtClean="0"/>
              <a:t>Interdependence of pitch </a:t>
            </a:r>
            <a:r>
              <a:rPr lang="en-AU" sz="2400" b="1" dirty="0"/>
              <a:t>and roll: </a:t>
            </a:r>
            <a:r>
              <a:rPr lang="en-AU" sz="2400" dirty="0"/>
              <a:t>As the Euler </a:t>
            </a:r>
            <a:r>
              <a:rPr lang="en-AU" sz="2400" dirty="0" smtClean="0"/>
              <a:t>pitch elemental </a:t>
            </a:r>
            <a:r>
              <a:rPr lang="en-AU" sz="2400" dirty="0"/>
              <a:t>rotation precedes the Euler roll one, the axis </a:t>
            </a:r>
            <a:r>
              <a:rPr lang="en-AU" sz="2400" dirty="0" smtClean="0"/>
              <a:t>of rotation </a:t>
            </a:r>
            <a:r>
              <a:rPr lang="en-AU" sz="2400" dirty="0"/>
              <a:t>of the latter is a function of </a:t>
            </a:r>
            <a:r>
              <a:rPr lang="en-AU" sz="2400" dirty="0" smtClean="0"/>
              <a:t>the former. </a:t>
            </a:r>
            <a:r>
              <a:rPr lang="en-AU" sz="2400" dirty="0"/>
              <a:t>This creates </a:t>
            </a:r>
            <a:r>
              <a:rPr lang="en-AU" sz="2400" dirty="0" smtClean="0"/>
              <a:t>a dependency of Euler roll </a:t>
            </a:r>
            <a:r>
              <a:rPr lang="en-AU" sz="2400" dirty="0"/>
              <a:t>on </a:t>
            </a:r>
            <a:r>
              <a:rPr lang="en-AU" sz="2400" dirty="0" smtClean="0"/>
              <a:t>pitch, </a:t>
            </a:r>
            <a:r>
              <a:rPr lang="en-AU" sz="2400" dirty="0"/>
              <a:t>which results </a:t>
            </a:r>
            <a:r>
              <a:rPr lang="en-AU" sz="2400" dirty="0" smtClean="0"/>
              <a:t>in Euler roll </a:t>
            </a:r>
            <a:r>
              <a:rPr lang="en-AU" sz="2400" dirty="0"/>
              <a:t>not </a:t>
            </a:r>
            <a:r>
              <a:rPr lang="en-AU" sz="2400" dirty="0" smtClean="0"/>
              <a:t>completely capturing </a:t>
            </a:r>
            <a:r>
              <a:rPr lang="en-AU" sz="2400" dirty="0"/>
              <a:t>the intuitive sense of ‘roll’ independently by itself</a:t>
            </a:r>
            <a:r>
              <a:rPr lang="en-AU" sz="2400" dirty="0" smtClean="0"/>
              <a:t>. Euler pitch + roll has z-axis component!</a:t>
            </a:r>
          </a:p>
          <a:p>
            <a:r>
              <a:rPr lang="en-AU" sz="2400" b="1" dirty="0" smtClean="0"/>
              <a:t>Purity of axis of rotation: </a:t>
            </a:r>
            <a:r>
              <a:rPr lang="en-AU" sz="2400" dirty="0" smtClean="0"/>
              <a:t>Fused yaw is zero </a:t>
            </a:r>
            <a:r>
              <a:rPr lang="en-AU" sz="2400" dirty="0" err="1" smtClean="0"/>
              <a:t>iff</a:t>
            </a:r>
            <a:r>
              <a:rPr lang="en-AU" sz="2400" dirty="0" smtClean="0"/>
              <a:t> the component of the axis of rotation in the z-direction is zero—not the case for Euler yaw. Axis of rotation e</a:t>
            </a:r>
            <a:r>
              <a:rPr lang="en-AU" sz="2400" baseline="-25000" dirty="0" smtClean="0"/>
              <a:t>x</a:t>
            </a:r>
            <a:r>
              <a:rPr lang="en-AU" sz="2400" dirty="0" smtClean="0"/>
              <a:t>, </a:t>
            </a:r>
            <a:r>
              <a:rPr lang="en-AU" sz="2400" dirty="0" err="1" smtClean="0"/>
              <a:t>e</a:t>
            </a:r>
            <a:r>
              <a:rPr lang="en-AU" sz="2400" baseline="-25000" dirty="0" err="1" smtClean="0"/>
              <a:t>y</a:t>
            </a:r>
            <a:r>
              <a:rPr lang="en-AU" sz="2400" dirty="0" smtClean="0"/>
              <a:t> are both mixed expressions of pitch and roll for Euler angles, not so for fused angles.</a:t>
            </a:r>
            <a:endParaRPr lang="en-AU" sz="2400"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12</a:t>
            </a:fld>
            <a:endParaRPr lang="en-AU"/>
          </a:p>
        </p:txBody>
      </p:sp>
    </p:spTree>
    <p:extLst>
      <p:ext uri="{BB962C8B-B14F-4D97-AF65-F5344CB8AC3E}">
        <p14:creationId xmlns:p14="http://schemas.microsoft.com/office/powerpoint/2010/main" val="378954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65125"/>
            <a:ext cx="11521280" cy="1325563"/>
          </a:xfrm>
        </p:spPr>
        <p:txBody>
          <a:bodyPr/>
          <a:lstStyle/>
          <a:p>
            <a:r>
              <a:rPr lang="en-AU" dirty="0"/>
              <a:t>B</a:t>
            </a:r>
            <a:r>
              <a:rPr lang="en-AU" dirty="0" smtClean="0"/>
              <a:t>.  Mutual </a:t>
            </a:r>
            <a:r>
              <a:rPr lang="en-AU" dirty="0"/>
              <a:t>Independence of Rotation Parameters</a:t>
            </a:r>
          </a:p>
        </p:txBody>
      </p:sp>
      <p:sp>
        <p:nvSpPr>
          <p:cNvPr id="3" name="Content Placeholder 2"/>
          <p:cNvSpPr>
            <a:spLocks noGrp="1"/>
          </p:cNvSpPr>
          <p:nvPr>
            <p:ph idx="1"/>
          </p:nvPr>
        </p:nvSpPr>
        <p:spPr>
          <a:xfrm>
            <a:off x="335360" y="1556792"/>
            <a:ext cx="6264696" cy="4752528"/>
          </a:xfrm>
        </p:spPr>
        <p:txBody>
          <a:bodyPr>
            <a:noAutofit/>
          </a:bodyPr>
          <a:lstStyle/>
          <a:p>
            <a:r>
              <a:rPr lang="en-AU" sz="2400" b="1" dirty="0" smtClean="0"/>
              <a:t>Rotation inverses: </a:t>
            </a:r>
            <a:r>
              <a:rPr lang="en-AU" sz="2400" dirty="0" smtClean="0"/>
              <a:t>Fused yaw has negation through rotation inversion property, so inverse of a zero fused yaw rotation has zero fused yaw. These are natural properties to expect, but neither property holds for Euler yaw. The various inverse expressions for Euler angles all have mixed terms in them, unlike fused angles.</a:t>
            </a:r>
            <a:endParaRPr lang="en-AU" sz="2400"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13</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615" y="3967845"/>
            <a:ext cx="4541985" cy="2520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615" y="1340768"/>
            <a:ext cx="4541985" cy="2520000"/>
          </a:xfrm>
          <a:prstGeom prst="rect">
            <a:avLst/>
          </a:prstGeom>
        </p:spPr>
      </p:pic>
    </p:spTree>
    <p:extLst>
      <p:ext uri="{BB962C8B-B14F-4D97-AF65-F5344CB8AC3E}">
        <p14:creationId xmlns:p14="http://schemas.microsoft.com/office/powerpoint/2010/main" val="53699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84" y="1227488"/>
            <a:ext cx="5184576" cy="4430121"/>
          </a:xfrm>
          <a:prstGeom prst="rect">
            <a:avLst/>
          </a:prstGeom>
        </p:spPr>
      </p:pic>
      <p:sp>
        <p:nvSpPr>
          <p:cNvPr id="2" name="Title 1"/>
          <p:cNvSpPr>
            <a:spLocks noGrp="1"/>
          </p:cNvSpPr>
          <p:nvPr>
            <p:ph type="title"/>
          </p:nvPr>
        </p:nvSpPr>
        <p:spPr>
          <a:xfrm>
            <a:off x="335360" y="365125"/>
            <a:ext cx="11521280" cy="1325563"/>
          </a:xfrm>
        </p:spPr>
        <p:txBody>
          <a:bodyPr/>
          <a:lstStyle/>
          <a:p>
            <a:r>
              <a:rPr lang="en-AU" dirty="0" smtClean="0"/>
              <a:t>C.  </a:t>
            </a:r>
            <a:r>
              <a:rPr lang="en-AU" dirty="0" err="1" smtClean="0"/>
              <a:t>Axisymmetry</a:t>
            </a:r>
            <a:r>
              <a:rPr lang="en-AU" dirty="0" smtClean="0"/>
              <a:t> of Yaw</a:t>
            </a:r>
            <a:endParaRPr lang="en-AU" dirty="0"/>
          </a:p>
        </p:txBody>
      </p:sp>
      <p:sp>
        <p:nvSpPr>
          <p:cNvPr id="3" name="Content Placeholder 2"/>
          <p:cNvSpPr>
            <a:spLocks noGrp="1"/>
          </p:cNvSpPr>
          <p:nvPr>
            <p:ph idx="1"/>
          </p:nvPr>
        </p:nvSpPr>
        <p:spPr>
          <a:xfrm>
            <a:off x="5231904" y="5589240"/>
            <a:ext cx="6768752" cy="803747"/>
          </a:xfrm>
        </p:spPr>
        <p:txBody>
          <a:bodyPr>
            <a:noAutofit/>
          </a:bodyPr>
          <a:lstStyle/>
          <a:p>
            <a:pPr marL="0" indent="0">
              <a:buNone/>
            </a:pPr>
            <a:r>
              <a:rPr lang="en-AU" sz="2400" dirty="0" smtClean="0"/>
              <a:t>Fused yaw is invariant to the choice of global x and y-axis, thus self-consistent! Euler yaw is NOT.</a:t>
            </a:r>
            <a:endParaRPr lang="en-AU" sz="2400"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14</a:t>
            </a:fld>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340768"/>
            <a:ext cx="4854022" cy="5040000"/>
          </a:xfrm>
          <a:prstGeom prst="rect">
            <a:avLst/>
          </a:prstGeom>
        </p:spPr>
      </p:pic>
    </p:spTree>
    <p:extLst>
      <p:ext uri="{BB962C8B-B14F-4D97-AF65-F5344CB8AC3E}">
        <p14:creationId xmlns:p14="http://schemas.microsoft.com/office/powerpoint/2010/main" val="70057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3432" y="1268760"/>
            <a:ext cx="10225136" cy="5192718"/>
          </a:xfrm>
        </p:spPr>
      </p:pic>
      <p:sp>
        <p:nvSpPr>
          <p:cNvPr id="2" name="Title 1"/>
          <p:cNvSpPr>
            <a:spLocks noGrp="1"/>
          </p:cNvSpPr>
          <p:nvPr>
            <p:ph type="title"/>
          </p:nvPr>
        </p:nvSpPr>
        <p:spPr>
          <a:xfrm>
            <a:off x="335360" y="365125"/>
            <a:ext cx="11521280" cy="1325563"/>
          </a:xfrm>
        </p:spPr>
        <p:txBody>
          <a:bodyPr/>
          <a:lstStyle/>
          <a:p>
            <a:r>
              <a:rPr lang="en-AU" dirty="0" smtClean="0"/>
              <a:t>D.  </a:t>
            </a:r>
            <a:r>
              <a:rPr lang="en-AU" dirty="0" err="1"/>
              <a:t>Axisymmetry</a:t>
            </a:r>
            <a:r>
              <a:rPr lang="en-AU" dirty="0"/>
              <a:t> of </a:t>
            </a:r>
            <a:r>
              <a:rPr lang="en-AU" dirty="0" smtClean="0"/>
              <a:t>Pitch and Roll</a:t>
            </a:r>
            <a:endParaRPr lang="en-AU"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15</a:t>
            </a:fld>
            <a:endParaRPr lang="en-AU"/>
          </a:p>
        </p:txBody>
      </p:sp>
    </p:spTree>
    <p:extLst>
      <p:ext uri="{BB962C8B-B14F-4D97-AF65-F5344CB8AC3E}">
        <p14:creationId xmlns:p14="http://schemas.microsoft.com/office/powerpoint/2010/main" val="229628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65125"/>
            <a:ext cx="11521280" cy="1325563"/>
          </a:xfrm>
        </p:spPr>
        <p:txBody>
          <a:bodyPr/>
          <a:lstStyle/>
          <a:p>
            <a:r>
              <a:rPr lang="en-AU" dirty="0" smtClean="0"/>
              <a:t>D.  </a:t>
            </a:r>
            <a:r>
              <a:rPr lang="en-AU" dirty="0" err="1"/>
              <a:t>Axisymmetry</a:t>
            </a:r>
            <a:r>
              <a:rPr lang="en-AU" dirty="0"/>
              <a:t> of </a:t>
            </a:r>
            <a:r>
              <a:rPr lang="en-AU" dirty="0" smtClean="0"/>
              <a:t>Pitch and Roll</a:t>
            </a:r>
            <a:endParaRPr lang="en-AU" dirty="0"/>
          </a:p>
        </p:txBody>
      </p:sp>
      <p:sp>
        <p:nvSpPr>
          <p:cNvPr id="4" name="Date Placeholder 3"/>
          <p:cNvSpPr>
            <a:spLocks noGrp="1"/>
          </p:cNvSpPr>
          <p:nvPr>
            <p:ph type="dt" sz="half" idx="10"/>
          </p:nvPr>
        </p:nvSpPr>
        <p:spPr/>
        <p:txBody>
          <a:bodyPr/>
          <a:lstStyle/>
          <a:p>
            <a:fld id="{FD2932C9-BE95-4934-B643-647C8DF0374E}" type="datetime1">
              <a:rPr lang="en-AU" smtClean="0"/>
              <a:t>1/10/2018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16</a:t>
            </a:fld>
            <a:endParaRPr lang="en-AU"/>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8048" y="1412776"/>
            <a:ext cx="4739157" cy="4996571"/>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412776"/>
            <a:ext cx="4896544" cy="4996571"/>
          </a:xfrm>
          <a:prstGeom prst="rect">
            <a:avLst/>
          </a:prstGeom>
        </p:spPr>
      </p:pic>
    </p:spTree>
    <p:extLst>
      <p:ext uri="{BB962C8B-B14F-4D97-AF65-F5344CB8AC3E}">
        <p14:creationId xmlns:p14="http://schemas.microsoft.com/office/powerpoint/2010/main" val="426777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AU" dirty="0" smtClean="0"/>
              <a:t>Motivation</a:t>
            </a:r>
            <a:endParaRPr lang="en-AU" dirty="0"/>
          </a:p>
        </p:txBody>
      </p:sp>
      <p:sp>
        <p:nvSpPr>
          <p:cNvPr id="18" name="Content Placeholder 17"/>
          <p:cNvSpPr>
            <a:spLocks noGrp="1"/>
          </p:cNvSpPr>
          <p:nvPr>
            <p:ph idx="1"/>
          </p:nvPr>
        </p:nvSpPr>
        <p:spPr>
          <a:xfrm>
            <a:off x="1524000" y="5121431"/>
            <a:ext cx="9144000" cy="1234920"/>
          </a:xfrm>
        </p:spPr>
        <p:txBody>
          <a:bodyPr/>
          <a:lstStyle/>
          <a:p>
            <a:pPr marL="0" indent="0" algn="ctr">
              <a:buNone/>
            </a:pPr>
            <a:r>
              <a:rPr lang="en-AU" dirty="0" smtClean="0"/>
              <a:t>Should be angles: Units of radians or degrees</a:t>
            </a:r>
          </a:p>
          <a:p>
            <a:pPr marL="0" indent="0" algn="ctr">
              <a:buNone/>
            </a:pPr>
            <a:r>
              <a:rPr lang="en-AU" dirty="0" smtClean="0"/>
              <a:t>Bigger values ≈ bigger rotations</a:t>
            </a:r>
            <a:endParaRPr lang="en-AU"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2</a:t>
            </a:fld>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357774"/>
            <a:ext cx="4301730" cy="3422372"/>
          </a:xfrm>
          <a:prstGeom prst="rect">
            <a:avLst/>
          </a:prstGeom>
        </p:spPr>
      </p:pic>
      <p:sp>
        <p:nvSpPr>
          <p:cNvPr id="8" name="Rectangle 7"/>
          <p:cNvSpPr/>
          <p:nvPr/>
        </p:nvSpPr>
        <p:spPr>
          <a:xfrm>
            <a:off x="9120336" y="3068960"/>
            <a:ext cx="864000" cy="648072"/>
          </a:xfrm>
          <a:prstGeom prst="rect">
            <a:avLst/>
          </a:prstGeom>
          <a:ln w="57150">
            <a:solidFill>
              <a:srgbClr val="C0504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C0504D"/>
              </a:solidFill>
            </a:endParaRPr>
          </a:p>
        </p:txBody>
      </p:sp>
      <p:sp>
        <p:nvSpPr>
          <p:cNvPr id="9" name="Rectangle 8"/>
          <p:cNvSpPr/>
          <p:nvPr/>
        </p:nvSpPr>
        <p:spPr>
          <a:xfrm>
            <a:off x="7752184" y="3068960"/>
            <a:ext cx="864000" cy="648072"/>
          </a:xfrm>
          <a:prstGeom prst="rect">
            <a:avLst/>
          </a:prstGeom>
          <a:ln w="57150">
            <a:solidFill>
              <a:srgbClr val="9BBB5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9BBB59"/>
              </a:solidFill>
            </a:endParaRPr>
          </a:p>
        </p:txBody>
      </p:sp>
      <p:sp>
        <p:nvSpPr>
          <p:cNvPr id="10" name="Rectangle 9"/>
          <p:cNvSpPr/>
          <p:nvPr/>
        </p:nvSpPr>
        <p:spPr>
          <a:xfrm>
            <a:off x="6384032" y="3068960"/>
            <a:ext cx="864000" cy="648072"/>
          </a:xfrm>
          <a:prstGeom prst="rect">
            <a:avLst/>
          </a:prstGeom>
          <a:ln w="57150">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4BACC6"/>
              </a:solidFill>
            </a:endParaRPr>
          </a:p>
        </p:txBody>
      </p:sp>
      <p:sp>
        <p:nvSpPr>
          <p:cNvPr id="12" name="TextBox 11"/>
          <p:cNvSpPr txBox="1"/>
          <p:nvPr/>
        </p:nvSpPr>
        <p:spPr>
          <a:xfrm>
            <a:off x="6384128" y="2420891"/>
            <a:ext cx="864000" cy="584775"/>
          </a:xfrm>
          <a:prstGeom prst="rect">
            <a:avLst/>
          </a:prstGeom>
          <a:noFill/>
        </p:spPr>
        <p:txBody>
          <a:bodyPr wrap="none" rtlCol="0">
            <a:spAutoFit/>
          </a:bodyPr>
          <a:lstStyle/>
          <a:p>
            <a:pPr algn="ctr"/>
            <a:r>
              <a:rPr lang="en-AU" sz="3200" dirty="0">
                <a:solidFill>
                  <a:srgbClr val="4BACC6"/>
                </a:solidFill>
              </a:rPr>
              <a:t>Yaw</a:t>
            </a:r>
            <a:endParaRPr lang="en-AU" sz="3200" dirty="0">
              <a:solidFill>
                <a:srgbClr val="4BACC6"/>
              </a:solidFill>
            </a:endParaRPr>
          </a:p>
        </p:txBody>
      </p:sp>
      <p:sp>
        <p:nvSpPr>
          <p:cNvPr id="13" name="TextBox 12"/>
          <p:cNvSpPr txBox="1"/>
          <p:nvPr/>
        </p:nvSpPr>
        <p:spPr>
          <a:xfrm>
            <a:off x="7677571" y="2420891"/>
            <a:ext cx="1013226" cy="584775"/>
          </a:xfrm>
          <a:prstGeom prst="rect">
            <a:avLst/>
          </a:prstGeom>
          <a:noFill/>
        </p:spPr>
        <p:txBody>
          <a:bodyPr wrap="none" rtlCol="0">
            <a:spAutoFit/>
          </a:bodyPr>
          <a:lstStyle/>
          <a:p>
            <a:pPr algn="ctr"/>
            <a:r>
              <a:rPr lang="en-AU" sz="3200" dirty="0">
                <a:solidFill>
                  <a:srgbClr val="9BBB59"/>
                </a:solidFill>
              </a:rPr>
              <a:t>Pitch</a:t>
            </a:r>
            <a:endParaRPr lang="en-AU" sz="3200" dirty="0">
              <a:solidFill>
                <a:srgbClr val="9BBB59"/>
              </a:solidFill>
            </a:endParaRPr>
          </a:p>
        </p:txBody>
      </p:sp>
      <p:sp>
        <p:nvSpPr>
          <p:cNvPr id="14" name="TextBox 13"/>
          <p:cNvSpPr txBox="1"/>
          <p:nvPr/>
        </p:nvSpPr>
        <p:spPr>
          <a:xfrm>
            <a:off x="9150110" y="2420891"/>
            <a:ext cx="804644" cy="584775"/>
          </a:xfrm>
          <a:prstGeom prst="rect">
            <a:avLst/>
          </a:prstGeom>
          <a:noFill/>
        </p:spPr>
        <p:txBody>
          <a:bodyPr wrap="none" rtlCol="0">
            <a:spAutoFit/>
          </a:bodyPr>
          <a:lstStyle/>
          <a:p>
            <a:pPr algn="ctr"/>
            <a:r>
              <a:rPr lang="en-AU" sz="3200" dirty="0">
                <a:solidFill>
                  <a:srgbClr val="C0504D"/>
                </a:solidFill>
              </a:rPr>
              <a:t>Roll</a:t>
            </a:r>
            <a:endParaRPr lang="en-AU" sz="3200" dirty="0">
              <a:solidFill>
                <a:srgbClr val="C0504D"/>
              </a:solidFill>
            </a:endParaRPr>
          </a:p>
        </p:txBody>
      </p:sp>
      <p:sp>
        <p:nvSpPr>
          <p:cNvPr id="15" name="Rectangle 14"/>
          <p:cNvSpPr/>
          <p:nvPr/>
        </p:nvSpPr>
        <p:spPr>
          <a:xfrm>
            <a:off x="9120336"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C0504D"/>
                </a:solidFill>
              </a:rPr>
              <a:t>(X)</a:t>
            </a:r>
            <a:endParaRPr lang="en-AU" sz="2400" dirty="0">
              <a:solidFill>
                <a:srgbClr val="C0504D"/>
              </a:solidFill>
            </a:endParaRPr>
          </a:p>
        </p:txBody>
      </p:sp>
      <p:sp>
        <p:nvSpPr>
          <p:cNvPr id="16" name="Rectangle 15"/>
          <p:cNvSpPr/>
          <p:nvPr/>
        </p:nvSpPr>
        <p:spPr>
          <a:xfrm>
            <a:off x="7752184"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9BBB59"/>
                </a:solidFill>
              </a:rPr>
              <a:t>(Y)</a:t>
            </a:r>
            <a:endParaRPr lang="en-AU" sz="2400" dirty="0">
              <a:solidFill>
                <a:srgbClr val="9BBB59"/>
              </a:solidFill>
            </a:endParaRPr>
          </a:p>
        </p:txBody>
      </p:sp>
      <p:sp>
        <p:nvSpPr>
          <p:cNvPr id="17" name="Rectangle 16"/>
          <p:cNvSpPr/>
          <p:nvPr/>
        </p:nvSpPr>
        <p:spPr>
          <a:xfrm>
            <a:off x="6384032"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4BACC6"/>
                </a:solidFill>
              </a:rPr>
              <a:t>(Z)</a:t>
            </a:r>
            <a:endParaRPr lang="en-AU" sz="2400" dirty="0">
              <a:solidFill>
                <a:srgbClr val="4BACC6"/>
              </a:solidFill>
            </a:endParaRPr>
          </a:p>
        </p:txBody>
      </p:sp>
    </p:spTree>
    <p:extLst>
      <p:ext uri="{BB962C8B-B14F-4D97-AF65-F5344CB8AC3E}">
        <p14:creationId xmlns:p14="http://schemas.microsoft.com/office/powerpoint/2010/main" val="2068638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Bipedal Walking</a:t>
            </a:r>
            <a:endParaRPr lang="en-AU"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3</a:t>
            </a:fld>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1700808"/>
            <a:ext cx="2839182" cy="40664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656" y="1724832"/>
            <a:ext cx="2952328" cy="4045874"/>
          </a:xfrm>
          <a:prstGeom prst="rect">
            <a:avLst/>
          </a:prstGeom>
        </p:spPr>
      </p:pic>
      <p:sp>
        <p:nvSpPr>
          <p:cNvPr id="9" name="TextBox 8"/>
          <p:cNvSpPr txBox="1"/>
          <p:nvPr/>
        </p:nvSpPr>
        <p:spPr>
          <a:xfrm>
            <a:off x="5159992" y="3449624"/>
            <a:ext cx="864000" cy="584775"/>
          </a:xfrm>
          <a:prstGeom prst="rect">
            <a:avLst/>
          </a:prstGeom>
          <a:noFill/>
        </p:spPr>
        <p:txBody>
          <a:bodyPr wrap="none" rtlCol="0">
            <a:spAutoFit/>
          </a:bodyPr>
          <a:lstStyle/>
          <a:p>
            <a:pPr algn="ctr"/>
            <a:r>
              <a:rPr lang="en-AU" sz="3200" dirty="0">
                <a:solidFill>
                  <a:srgbClr val="4BACC6"/>
                </a:solidFill>
              </a:rPr>
              <a:t>Yaw</a:t>
            </a:r>
            <a:endParaRPr lang="en-AU" sz="3200" dirty="0">
              <a:solidFill>
                <a:srgbClr val="4BACC6"/>
              </a:solidFill>
            </a:endParaRPr>
          </a:p>
        </p:txBody>
      </p:sp>
      <p:sp>
        <p:nvSpPr>
          <p:cNvPr id="10" name="TextBox 9"/>
          <p:cNvSpPr txBox="1"/>
          <p:nvPr/>
        </p:nvSpPr>
        <p:spPr>
          <a:xfrm>
            <a:off x="2925043" y="1934250"/>
            <a:ext cx="1013226" cy="584775"/>
          </a:xfrm>
          <a:prstGeom prst="rect">
            <a:avLst/>
          </a:prstGeom>
          <a:noFill/>
        </p:spPr>
        <p:txBody>
          <a:bodyPr wrap="none" rtlCol="0">
            <a:spAutoFit/>
          </a:bodyPr>
          <a:lstStyle/>
          <a:p>
            <a:pPr algn="ctr"/>
            <a:r>
              <a:rPr lang="en-AU" sz="3200" dirty="0">
                <a:solidFill>
                  <a:srgbClr val="9BBB59"/>
                </a:solidFill>
              </a:rPr>
              <a:t>Pitch</a:t>
            </a:r>
            <a:endParaRPr lang="en-AU" sz="3200" dirty="0">
              <a:solidFill>
                <a:srgbClr val="9BBB59"/>
              </a:solidFill>
            </a:endParaRPr>
          </a:p>
        </p:txBody>
      </p:sp>
      <p:sp>
        <p:nvSpPr>
          <p:cNvPr id="11" name="TextBox 10"/>
          <p:cNvSpPr txBox="1"/>
          <p:nvPr/>
        </p:nvSpPr>
        <p:spPr>
          <a:xfrm>
            <a:off x="8011628" y="1833189"/>
            <a:ext cx="804644" cy="584775"/>
          </a:xfrm>
          <a:prstGeom prst="rect">
            <a:avLst/>
          </a:prstGeom>
          <a:noFill/>
        </p:spPr>
        <p:txBody>
          <a:bodyPr wrap="none" rtlCol="0">
            <a:spAutoFit/>
          </a:bodyPr>
          <a:lstStyle/>
          <a:p>
            <a:pPr algn="ctr"/>
            <a:r>
              <a:rPr lang="en-AU" sz="3200" dirty="0">
                <a:solidFill>
                  <a:srgbClr val="C0504D"/>
                </a:solidFill>
              </a:rPr>
              <a:t>Roll</a:t>
            </a:r>
            <a:endParaRPr lang="en-AU" sz="3200" dirty="0">
              <a:solidFill>
                <a:srgbClr val="C0504D"/>
              </a:solidFill>
            </a:endParaRPr>
          </a:p>
        </p:txBody>
      </p:sp>
      <p:sp>
        <p:nvSpPr>
          <p:cNvPr id="15" name="Arc 14"/>
          <p:cNvSpPr/>
          <p:nvPr/>
        </p:nvSpPr>
        <p:spPr>
          <a:xfrm>
            <a:off x="5800512" y="2014769"/>
            <a:ext cx="583520" cy="211866"/>
          </a:xfrm>
          <a:prstGeom prst="arc">
            <a:avLst>
              <a:gd name="adj1" fmla="val 8062377"/>
              <a:gd name="adj2" fmla="val 2210400"/>
            </a:avLst>
          </a:prstGeom>
          <a:ln w="38100">
            <a:solidFill>
              <a:srgbClr val="4BACC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3" name="Straight Connector 12"/>
          <p:cNvCxnSpPr/>
          <p:nvPr/>
        </p:nvCxnSpPr>
        <p:spPr>
          <a:xfrm flipV="1">
            <a:off x="6096000" y="1833189"/>
            <a:ext cx="0" cy="3925999"/>
          </a:xfrm>
          <a:prstGeom prst="line">
            <a:avLst/>
          </a:prstGeom>
          <a:ln w="57150">
            <a:solidFill>
              <a:srgbClr val="4BACC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00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Standard Representations</a:t>
            </a:r>
            <a:endParaRPr lang="en-AU" dirty="0"/>
          </a:p>
        </p:txBody>
      </p:sp>
      <p:sp>
        <p:nvSpPr>
          <p:cNvPr id="3" name="Content Placeholder 2"/>
          <p:cNvSpPr>
            <a:spLocks noGrp="1"/>
          </p:cNvSpPr>
          <p:nvPr>
            <p:ph idx="1"/>
          </p:nvPr>
        </p:nvSpPr>
        <p:spPr>
          <a:xfrm>
            <a:off x="1919536" y="1556795"/>
            <a:ext cx="8352928" cy="4799559"/>
          </a:xfrm>
        </p:spPr>
        <p:txBody>
          <a:bodyPr/>
          <a:lstStyle/>
          <a:p>
            <a:pPr>
              <a:lnSpc>
                <a:spcPct val="150000"/>
              </a:lnSpc>
            </a:pPr>
            <a:r>
              <a:rPr lang="en-AU" dirty="0" smtClean="0"/>
              <a:t>Quaternions</a:t>
            </a:r>
          </a:p>
          <a:p>
            <a:pPr>
              <a:lnSpc>
                <a:spcPct val="150000"/>
              </a:lnSpc>
            </a:pPr>
            <a:r>
              <a:rPr lang="en-AU" dirty="0"/>
              <a:t>R</a:t>
            </a:r>
            <a:r>
              <a:rPr lang="en-AU" dirty="0" smtClean="0"/>
              <a:t>otation matrices</a:t>
            </a:r>
          </a:p>
          <a:p>
            <a:pPr>
              <a:lnSpc>
                <a:spcPct val="150000"/>
              </a:lnSpc>
            </a:pPr>
            <a:r>
              <a:rPr lang="en-AU" dirty="0" smtClean="0"/>
              <a:t>Euler angles</a:t>
            </a:r>
          </a:p>
          <a:p>
            <a:pPr>
              <a:lnSpc>
                <a:spcPct val="150000"/>
              </a:lnSpc>
            </a:pPr>
            <a:r>
              <a:rPr lang="en-AU" dirty="0" smtClean="0"/>
              <a:t>Axis-angle</a:t>
            </a:r>
          </a:p>
          <a:p>
            <a:pPr>
              <a:lnSpc>
                <a:spcPct val="150000"/>
              </a:lnSpc>
            </a:pPr>
            <a:r>
              <a:rPr lang="en-AU" dirty="0" smtClean="0"/>
              <a:t>Rotation</a:t>
            </a:r>
            <a:r>
              <a:rPr lang="en-AU" dirty="0"/>
              <a:t> </a:t>
            </a:r>
            <a:r>
              <a:rPr lang="en-AU" dirty="0" smtClean="0"/>
              <a:t>vectors</a:t>
            </a:r>
          </a:p>
          <a:p>
            <a:pPr>
              <a:lnSpc>
                <a:spcPct val="150000"/>
              </a:lnSpc>
            </a:pPr>
            <a:r>
              <a:rPr lang="en-AU" dirty="0"/>
              <a:t>V</a:t>
            </a:r>
            <a:r>
              <a:rPr lang="en-AU" dirty="0" smtClean="0"/>
              <a:t>ectorial </a:t>
            </a:r>
            <a:r>
              <a:rPr lang="en-AU" dirty="0"/>
              <a:t>parameterisations</a:t>
            </a:r>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4</a:t>
            </a:fld>
            <a:endParaRPr lang="en-AU"/>
          </a:p>
        </p:txBody>
      </p:sp>
      <p:grpSp>
        <p:nvGrpSpPr>
          <p:cNvPr id="16" name="Group 15"/>
          <p:cNvGrpSpPr/>
          <p:nvPr/>
        </p:nvGrpSpPr>
        <p:grpSpPr>
          <a:xfrm>
            <a:off x="6672160" y="2897270"/>
            <a:ext cx="3600304" cy="1296144"/>
            <a:chOff x="4860032" y="2420888"/>
            <a:chExt cx="3600304" cy="1296144"/>
          </a:xfrm>
        </p:grpSpPr>
        <p:sp>
          <p:nvSpPr>
            <p:cNvPr id="7" name="Rectangle 6"/>
            <p:cNvSpPr/>
            <p:nvPr/>
          </p:nvSpPr>
          <p:spPr>
            <a:xfrm>
              <a:off x="7596336" y="3068960"/>
              <a:ext cx="864000" cy="648072"/>
            </a:xfrm>
            <a:prstGeom prst="rect">
              <a:avLst/>
            </a:prstGeom>
            <a:ln w="57150">
              <a:solidFill>
                <a:srgbClr val="C0504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C0504D"/>
                </a:solidFill>
              </a:endParaRPr>
            </a:p>
          </p:txBody>
        </p:sp>
        <p:sp>
          <p:nvSpPr>
            <p:cNvPr id="8" name="Rectangle 7"/>
            <p:cNvSpPr/>
            <p:nvPr/>
          </p:nvSpPr>
          <p:spPr>
            <a:xfrm>
              <a:off x="6228184" y="3068960"/>
              <a:ext cx="864000" cy="648072"/>
            </a:xfrm>
            <a:prstGeom prst="rect">
              <a:avLst/>
            </a:prstGeom>
            <a:ln w="57150">
              <a:solidFill>
                <a:srgbClr val="9BBB5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9BBB59"/>
                </a:solidFill>
              </a:endParaRPr>
            </a:p>
          </p:txBody>
        </p:sp>
        <p:sp>
          <p:nvSpPr>
            <p:cNvPr id="9" name="Rectangle 8"/>
            <p:cNvSpPr/>
            <p:nvPr/>
          </p:nvSpPr>
          <p:spPr>
            <a:xfrm>
              <a:off x="4860032" y="3068960"/>
              <a:ext cx="864000" cy="648072"/>
            </a:xfrm>
            <a:prstGeom prst="rect">
              <a:avLst/>
            </a:prstGeom>
            <a:ln w="57150">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2400" dirty="0">
                <a:solidFill>
                  <a:srgbClr val="4BACC6"/>
                </a:solidFill>
              </a:endParaRPr>
            </a:p>
          </p:txBody>
        </p:sp>
        <p:sp>
          <p:nvSpPr>
            <p:cNvPr id="10" name="TextBox 9"/>
            <p:cNvSpPr txBox="1"/>
            <p:nvPr/>
          </p:nvSpPr>
          <p:spPr>
            <a:xfrm>
              <a:off x="4860128" y="2420888"/>
              <a:ext cx="864000" cy="584775"/>
            </a:xfrm>
            <a:prstGeom prst="rect">
              <a:avLst/>
            </a:prstGeom>
            <a:noFill/>
          </p:spPr>
          <p:txBody>
            <a:bodyPr wrap="none" rtlCol="0">
              <a:spAutoFit/>
            </a:bodyPr>
            <a:lstStyle/>
            <a:p>
              <a:pPr algn="ctr"/>
              <a:r>
                <a:rPr lang="en-AU" sz="3200" dirty="0">
                  <a:solidFill>
                    <a:srgbClr val="4BACC6"/>
                  </a:solidFill>
                </a:rPr>
                <a:t>Yaw</a:t>
              </a:r>
              <a:endParaRPr lang="en-AU" sz="3200" dirty="0">
                <a:solidFill>
                  <a:srgbClr val="4BACC6"/>
                </a:solidFill>
              </a:endParaRPr>
            </a:p>
          </p:txBody>
        </p:sp>
        <p:sp>
          <p:nvSpPr>
            <p:cNvPr id="11" name="TextBox 10"/>
            <p:cNvSpPr txBox="1"/>
            <p:nvPr/>
          </p:nvSpPr>
          <p:spPr>
            <a:xfrm>
              <a:off x="6153571" y="2420888"/>
              <a:ext cx="1013226" cy="584775"/>
            </a:xfrm>
            <a:prstGeom prst="rect">
              <a:avLst/>
            </a:prstGeom>
            <a:noFill/>
          </p:spPr>
          <p:txBody>
            <a:bodyPr wrap="none" rtlCol="0">
              <a:spAutoFit/>
            </a:bodyPr>
            <a:lstStyle/>
            <a:p>
              <a:pPr algn="ctr"/>
              <a:r>
                <a:rPr lang="en-AU" sz="3200" dirty="0">
                  <a:solidFill>
                    <a:srgbClr val="9BBB59"/>
                  </a:solidFill>
                </a:rPr>
                <a:t>Pitch</a:t>
              </a:r>
              <a:endParaRPr lang="en-AU" sz="3200" dirty="0">
                <a:solidFill>
                  <a:srgbClr val="9BBB59"/>
                </a:solidFill>
              </a:endParaRPr>
            </a:p>
          </p:txBody>
        </p:sp>
        <p:sp>
          <p:nvSpPr>
            <p:cNvPr id="12" name="TextBox 11"/>
            <p:cNvSpPr txBox="1"/>
            <p:nvPr/>
          </p:nvSpPr>
          <p:spPr>
            <a:xfrm>
              <a:off x="7626110" y="2420888"/>
              <a:ext cx="804644" cy="584775"/>
            </a:xfrm>
            <a:prstGeom prst="rect">
              <a:avLst/>
            </a:prstGeom>
            <a:noFill/>
          </p:spPr>
          <p:txBody>
            <a:bodyPr wrap="none" rtlCol="0">
              <a:spAutoFit/>
            </a:bodyPr>
            <a:lstStyle/>
            <a:p>
              <a:pPr algn="ctr"/>
              <a:r>
                <a:rPr lang="en-AU" sz="3200" dirty="0">
                  <a:solidFill>
                    <a:srgbClr val="C0504D"/>
                  </a:solidFill>
                </a:rPr>
                <a:t>Roll</a:t>
              </a:r>
              <a:endParaRPr lang="en-AU" sz="3200" dirty="0">
                <a:solidFill>
                  <a:srgbClr val="C0504D"/>
                </a:solidFill>
              </a:endParaRPr>
            </a:p>
          </p:txBody>
        </p:sp>
        <p:sp>
          <p:nvSpPr>
            <p:cNvPr id="13" name="Rectangle 12"/>
            <p:cNvSpPr/>
            <p:nvPr/>
          </p:nvSpPr>
          <p:spPr>
            <a:xfrm>
              <a:off x="7596336"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C0504D"/>
                  </a:solidFill>
                </a:rPr>
                <a:t>(X)</a:t>
              </a:r>
              <a:endParaRPr lang="en-AU" sz="2400" dirty="0">
                <a:solidFill>
                  <a:srgbClr val="C0504D"/>
                </a:solidFill>
              </a:endParaRPr>
            </a:p>
          </p:txBody>
        </p:sp>
        <p:sp>
          <p:nvSpPr>
            <p:cNvPr id="14" name="Rectangle 13"/>
            <p:cNvSpPr/>
            <p:nvPr/>
          </p:nvSpPr>
          <p:spPr>
            <a:xfrm>
              <a:off x="6228184"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9BBB59"/>
                  </a:solidFill>
                </a:rPr>
                <a:t>(Y)</a:t>
              </a:r>
              <a:endParaRPr lang="en-AU" sz="2400" dirty="0">
                <a:solidFill>
                  <a:srgbClr val="9BBB59"/>
                </a:solidFill>
              </a:endParaRPr>
            </a:p>
          </p:txBody>
        </p:sp>
        <p:sp>
          <p:nvSpPr>
            <p:cNvPr id="15" name="Rectangle 14"/>
            <p:cNvSpPr/>
            <p:nvPr/>
          </p:nvSpPr>
          <p:spPr>
            <a:xfrm>
              <a:off x="4860032" y="3068960"/>
              <a:ext cx="864000" cy="648072"/>
            </a:xfrm>
            <a:prstGeom prst="rect">
              <a:avLst/>
            </a:prstGeom>
            <a:noFill/>
            <a:ln w="57150">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a:solidFill>
                    <a:srgbClr val="4BACC6"/>
                  </a:solidFill>
                </a:rPr>
                <a:t>(Z)</a:t>
              </a:r>
              <a:endParaRPr lang="en-AU" sz="2400" dirty="0">
                <a:solidFill>
                  <a:srgbClr val="4BACC6"/>
                </a:solidFill>
              </a:endParaRPr>
            </a:p>
          </p:txBody>
        </p:sp>
      </p:grpSp>
    </p:spTree>
    <p:extLst>
      <p:ext uri="{BB962C8B-B14F-4D97-AF65-F5344CB8AC3E}">
        <p14:creationId xmlns:p14="http://schemas.microsoft.com/office/powerpoint/2010/main" val="170492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Fused Angles</a:t>
            </a:r>
            <a:endParaRPr lang="en-AU" dirty="0"/>
          </a:p>
        </p:txBody>
      </p:sp>
      <p:sp>
        <p:nvSpPr>
          <p:cNvPr id="3" name="Content Placeholder 2"/>
          <p:cNvSpPr>
            <a:spLocks noGrp="1"/>
          </p:cNvSpPr>
          <p:nvPr>
            <p:ph idx="1"/>
          </p:nvPr>
        </p:nvSpPr>
        <p:spPr>
          <a:xfrm>
            <a:off x="1775520" y="1244341"/>
            <a:ext cx="4896544" cy="5112013"/>
          </a:xfrm>
        </p:spPr>
        <p:txBody>
          <a:bodyPr/>
          <a:lstStyle/>
          <a:p>
            <a:pPr>
              <a:buClr>
                <a:schemeClr val="tx1"/>
              </a:buClr>
            </a:pPr>
            <a:r>
              <a:rPr lang="en-AU" dirty="0" smtClean="0">
                <a:solidFill>
                  <a:srgbClr val="4BACC6"/>
                </a:solidFill>
              </a:rPr>
              <a:t>Fused yaw</a:t>
            </a:r>
            <a:r>
              <a:rPr lang="en-AU" dirty="0" smtClean="0"/>
              <a:t/>
            </a:r>
            <a:br>
              <a:rPr lang="en-AU" dirty="0" smtClean="0"/>
            </a:br>
            <a:r>
              <a:rPr lang="en-AU" dirty="0" smtClean="0">
                <a:solidFill>
                  <a:srgbClr val="9BBB59"/>
                </a:solidFill>
              </a:rPr>
              <a:t>Fused pitch</a:t>
            </a:r>
            <a:br>
              <a:rPr lang="en-AU" dirty="0" smtClean="0">
                <a:solidFill>
                  <a:srgbClr val="9BBB59"/>
                </a:solidFill>
              </a:rPr>
            </a:br>
            <a:r>
              <a:rPr lang="en-AU" dirty="0" smtClean="0">
                <a:solidFill>
                  <a:srgbClr val="C0504D"/>
                </a:solidFill>
              </a:rPr>
              <a:t>Fused roll</a:t>
            </a:r>
          </a:p>
          <a:p>
            <a:r>
              <a:rPr lang="en-AU" dirty="0" smtClean="0"/>
              <a:t>First introduced at IROS 2015:</a:t>
            </a:r>
            <a:br>
              <a:rPr lang="en-AU" dirty="0" smtClean="0"/>
            </a:br>
            <a:r>
              <a:rPr lang="en-AU" sz="2400" i="1" dirty="0">
                <a:solidFill>
                  <a:schemeClr val="bg1">
                    <a:lumMod val="65000"/>
                  </a:schemeClr>
                </a:solidFill>
              </a:rPr>
              <a:t>Fused Angles: A Representation of Body Orientation for Balance</a:t>
            </a:r>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5</a:t>
            </a:fld>
            <a:endParaRPr lang="en-AU"/>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630" y="1435717"/>
            <a:ext cx="3947181" cy="47971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3592" y="3889930"/>
            <a:ext cx="3419872" cy="2309982"/>
          </a:xfrm>
          <a:prstGeom prst="rect">
            <a:avLst/>
          </a:prstGeom>
        </p:spPr>
      </p:pic>
      <p:sp>
        <p:nvSpPr>
          <p:cNvPr id="10" name="TextBox 9"/>
          <p:cNvSpPr txBox="1"/>
          <p:nvPr/>
        </p:nvSpPr>
        <p:spPr>
          <a:xfrm>
            <a:off x="1919536" y="3574396"/>
            <a:ext cx="506870" cy="1015663"/>
          </a:xfrm>
          <a:prstGeom prst="rect">
            <a:avLst/>
          </a:prstGeom>
          <a:noFill/>
        </p:spPr>
        <p:txBody>
          <a:bodyPr wrap="none" rtlCol="0">
            <a:spAutoFit/>
          </a:bodyPr>
          <a:lstStyle/>
          <a:p>
            <a:r>
              <a:rPr lang="en-AU" sz="6000" dirty="0"/>
              <a:t>“</a:t>
            </a:r>
            <a:endParaRPr lang="en-AU" sz="6000" dirty="0"/>
          </a:p>
        </p:txBody>
      </p:sp>
      <p:sp>
        <p:nvSpPr>
          <p:cNvPr id="11" name="TextBox 10"/>
          <p:cNvSpPr txBox="1"/>
          <p:nvPr/>
        </p:nvSpPr>
        <p:spPr>
          <a:xfrm>
            <a:off x="5865219" y="5497536"/>
            <a:ext cx="506870" cy="1015663"/>
          </a:xfrm>
          <a:prstGeom prst="rect">
            <a:avLst/>
          </a:prstGeom>
          <a:noFill/>
        </p:spPr>
        <p:txBody>
          <a:bodyPr wrap="none" rtlCol="0">
            <a:spAutoFit/>
          </a:bodyPr>
          <a:lstStyle/>
          <a:p>
            <a:r>
              <a:rPr lang="en-AU" sz="6000" dirty="0"/>
              <a:t>”</a:t>
            </a:r>
            <a:endParaRPr lang="en-AU" sz="6000" dirty="0"/>
          </a:p>
        </p:txBody>
      </p:sp>
      <p:sp>
        <p:nvSpPr>
          <p:cNvPr id="12" name="TextBox 11"/>
          <p:cNvSpPr txBox="1"/>
          <p:nvPr/>
        </p:nvSpPr>
        <p:spPr>
          <a:xfrm rot="20052230">
            <a:off x="2557345" y="4538390"/>
            <a:ext cx="3384388" cy="769441"/>
          </a:xfrm>
          <a:prstGeom prst="rect">
            <a:avLst/>
          </a:prstGeom>
          <a:noFill/>
        </p:spPr>
        <p:txBody>
          <a:bodyPr wrap="none" rtlCol="0">
            <a:spAutoFit/>
          </a:bodyPr>
          <a:lstStyle/>
          <a:p>
            <a:r>
              <a:rPr lang="en-AU" sz="4400" b="1" dirty="0">
                <a:solidFill>
                  <a:srgbClr val="FF0000"/>
                </a:solidFill>
                <a:effectLst>
                  <a:innerShdw blurRad="63500" dist="50800" dir="13500000">
                    <a:prstClr val="black">
                      <a:alpha val="50000"/>
                    </a:prstClr>
                  </a:innerShdw>
                </a:effectLst>
              </a:rPr>
              <a:t>Just trust me!</a:t>
            </a:r>
            <a:endParaRPr lang="en-AU" sz="4400" b="1" dirty="0">
              <a:solidFill>
                <a:srgbClr val="FF0000"/>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08895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Fused Angles and the</a:t>
            </a:r>
            <a:br>
              <a:rPr lang="en-AU" b="1" dirty="0" smtClean="0"/>
            </a:br>
            <a:r>
              <a:rPr lang="en-AU" b="1" dirty="0" smtClean="0"/>
              <a:t>Deficiencies of Euler Angles</a:t>
            </a:r>
            <a:endParaRPr lang="en-AU" b="1" dirty="0"/>
          </a:p>
        </p:txBody>
      </p:sp>
      <p:sp>
        <p:nvSpPr>
          <p:cNvPr id="3" name="Content Placeholder 2"/>
          <p:cNvSpPr>
            <a:spLocks noGrp="1"/>
          </p:cNvSpPr>
          <p:nvPr>
            <p:ph idx="1"/>
          </p:nvPr>
        </p:nvSpPr>
        <p:spPr>
          <a:xfrm>
            <a:off x="1919536" y="1690688"/>
            <a:ext cx="8352928" cy="4665666"/>
          </a:xfrm>
        </p:spPr>
        <p:txBody>
          <a:bodyPr/>
          <a:lstStyle/>
          <a:p>
            <a:r>
              <a:rPr lang="en-AU" dirty="0" smtClean="0"/>
              <a:t>Full analysis of Euler angles and fused angles</a:t>
            </a:r>
          </a:p>
          <a:p>
            <a:r>
              <a:rPr lang="en-AU" dirty="0" smtClean="0"/>
              <a:t>Demonstrates in detail what the differences are, and why these are important</a:t>
            </a:r>
          </a:p>
          <a:p>
            <a:r>
              <a:rPr lang="en-AU" dirty="0" smtClean="0"/>
              <a:t>Next time…</a:t>
            </a:r>
            <a:endParaRPr lang="en-AU" dirty="0"/>
          </a:p>
        </p:txBody>
      </p:sp>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6</a:t>
            </a:fld>
            <a:endParaRPr lang="en-AU"/>
          </a:p>
        </p:txBody>
      </p:sp>
      <p:sp>
        <p:nvSpPr>
          <p:cNvPr id="7" name="TextBox 6"/>
          <p:cNvSpPr txBox="1"/>
          <p:nvPr/>
        </p:nvSpPr>
        <p:spPr>
          <a:xfrm>
            <a:off x="1524000" y="3789040"/>
            <a:ext cx="9144000" cy="707886"/>
          </a:xfrm>
          <a:prstGeom prst="rect">
            <a:avLst/>
          </a:prstGeom>
          <a:noFill/>
        </p:spPr>
        <p:txBody>
          <a:bodyPr wrap="square" rtlCol="0">
            <a:spAutoFit/>
          </a:bodyPr>
          <a:lstStyle/>
          <a:p>
            <a:pPr algn="ctr"/>
            <a:r>
              <a:rPr lang="en-AU" sz="4000" b="1" dirty="0">
                <a:solidFill>
                  <a:schemeClr val="accent2"/>
                </a:solidFill>
              </a:rPr>
              <a:t>Thank you!</a:t>
            </a:r>
            <a:endParaRPr lang="en-AU" sz="4000" b="1" dirty="0">
              <a:solidFill>
                <a:schemeClr val="accent2"/>
              </a:solidFill>
            </a:endParaRPr>
          </a:p>
        </p:txBody>
      </p:sp>
      <p:sp>
        <p:nvSpPr>
          <p:cNvPr id="8" name="TextBox 7"/>
          <p:cNvSpPr txBox="1"/>
          <p:nvPr/>
        </p:nvSpPr>
        <p:spPr>
          <a:xfrm>
            <a:off x="1524000" y="4779152"/>
            <a:ext cx="9144000" cy="954107"/>
          </a:xfrm>
          <a:prstGeom prst="rect">
            <a:avLst/>
          </a:prstGeom>
          <a:noFill/>
        </p:spPr>
        <p:txBody>
          <a:bodyPr wrap="square" rtlCol="0">
            <a:spAutoFit/>
          </a:bodyPr>
          <a:lstStyle/>
          <a:p>
            <a:pPr algn="ctr"/>
            <a:r>
              <a:rPr lang="en-AU" sz="2800" i="1" dirty="0"/>
              <a:t>Come talk to me in the interactive part</a:t>
            </a:r>
          </a:p>
          <a:p>
            <a:pPr algn="ctr"/>
            <a:r>
              <a:rPr lang="en-AU" sz="2800" i="1" dirty="0"/>
              <a:t>of the session for more information and insights!</a:t>
            </a:r>
            <a:endParaRPr lang="en-AU" sz="2800" i="1" dirty="0"/>
          </a:p>
        </p:txBody>
      </p:sp>
    </p:spTree>
    <p:extLst>
      <p:ext uri="{BB962C8B-B14F-4D97-AF65-F5344CB8AC3E}">
        <p14:creationId xmlns:p14="http://schemas.microsoft.com/office/powerpoint/2010/main" val="423389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Fused Angles vs. Euler Angles</a:t>
            </a:r>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9508" y="1825625"/>
            <a:ext cx="6772984" cy="4351338"/>
          </a:xfrm>
        </p:spPr>
      </p:pic>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7</a:t>
            </a:fld>
            <a:endParaRPr lang="en-AU"/>
          </a:p>
        </p:txBody>
      </p:sp>
    </p:spTree>
    <p:extLst>
      <p:ext uri="{BB962C8B-B14F-4D97-AF65-F5344CB8AC3E}">
        <p14:creationId xmlns:p14="http://schemas.microsoft.com/office/powerpoint/2010/main" val="47945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Euler Angles</a:t>
            </a:r>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6074" y="1700808"/>
            <a:ext cx="9659851" cy="4351338"/>
          </a:xfrm>
        </p:spPr>
      </p:pic>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8</a:t>
            </a:fld>
            <a:endParaRPr lang="en-AU"/>
          </a:p>
        </p:txBody>
      </p:sp>
    </p:spTree>
    <p:extLst>
      <p:ext uri="{BB962C8B-B14F-4D97-AF65-F5344CB8AC3E}">
        <p14:creationId xmlns:p14="http://schemas.microsoft.com/office/powerpoint/2010/main" val="174182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Fused Angles</a:t>
            </a:r>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6040" y="1413296"/>
            <a:ext cx="5617185" cy="4680000"/>
          </a:xfrm>
        </p:spPr>
      </p:pic>
      <p:sp>
        <p:nvSpPr>
          <p:cNvPr id="4" name="Date Placeholder 3"/>
          <p:cNvSpPr>
            <a:spLocks noGrp="1"/>
          </p:cNvSpPr>
          <p:nvPr>
            <p:ph type="dt" sz="half" idx="10"/>
          </p:nvPr>
        </p:nvSpPr>
        <p:spPr/>
        <p:txBody>
          <a:bodyPr/>
          <a:lstStyle/>
          <a:p>
            <a:fld id="{FD2932C9-BE95-4934-B643-647C8DF0374E}" type="datetime1">
              <a:rPr lang="en-AU" smtClean="0"/>
              <a:t>30/09/2018</a:t>
            </a:fld>
            <a:endParaRPr lang="en-AU"/>
          </a:p>
        </p:txBody>
      </p:sp>
      <p:sp>
        <p:nvSpPr>
          <p:cNvPr id="5" name="Footer Placeholder 4"/>
          <p:cNvSpPr>
            <a:spLocks noGrp="1"/>
          </p:cNvSpPr>
          <p:nvPr>
            <p:ph type="ftr" sz="quarter" idx="11"/>
          </p:nvPr>
        </p:nvSpPr>
        <p:spPr/>
        <p:txBody>
          <a:bodyPr/>
          <a:lstStyle/>
          <a:p>
            <a:r>
              <a:rPr lang="en-AU" smtClean="0"/>
              <a:t>Philipp Allgeuer</a:t>
            </a:r>
            <a:endParaRPr lang="en-AU"/>
          </a:p>
        </p:txBody>
      </p:sp>
      <p:sp>
        <p:nvSpPr>
          <p:cNvPr id="6" name="Slide Number Placeholder 5"/>
          <p:cNvSpPr>
            <a:spLocks noGrp="1"/>
          </p:cNvSpPr>
          <p:nvPr>
            <p:ph type="sldNum" sz="quarter" idx="12"/>
          </p:nvPr>
        </p:nvSpPr>
        <p:spPr/>
        <p:txBody>
          <a:bodyPr/>
          <a:lstStyle/>
          <a:p>
            <a:fld id="{8D10598D-BA1A-45A1-A900-A4B07B7F8E13}" type="slidenum">
              <a:rPr lang="en-AU" smtClean="0"/>
              <a:t>9</a:t>
            </a:fld>
            <a:endParaRPr lang="en-AU"/>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1701328"/>
            <a:ext cx="5617185" cy="4680000"/>
          </a:xfrm>
          <a:prstGeom prst="rect">
            <a:avLst/>
          </a:prstGeom>
        </p:spPr>
      </p:pic>
      <p:sp>
        <p:nvSpPr>
          <p:cNvPr id="9" name="TextBox 8"/>
          <p:cNvSpPr txBox="1"/>
          <p:nvPr/>
        </p:nvSpPr>
        <p:spPr>
          <a:xfrm>
            <a:off x="5391261" y="1682251"/>
            <a:ext cx="2129557" cy="1384995"/>
          </a:xfrm>
          <a:prstGeom prst="rect">
            <a:avLst/>
          </a:prstGeom>
          <a:noFill/>
        </p:spPr>
        <p:txBody>
          <a:bodyPr wrap="none" rtlCol="0">
            <a:spAutoFit/>
          </a:bodyPr>
          <a:lstStyle/>
          <a:p>
            <a:pPr algn="ctr"/>
            <a:r>
              <a:rPr lang="en-AU" sz="2800" dirty="0" smtClean="0">
                <a:solidFill>
                  <a:schemeClr val="accent4">
                    <a:lumMod val="75000"/>
                  </a:schemeClr>
                </a:solidFill>
              </a:rPr>
              <a:t>Fused yaw </a:t>
            </a:r>
            <a:r>
              <a:rPr lang="el-GR" sz="2800" dirty="0" smtClean="0">
                <a:solidFill>
                  <a:schemeClr val="accent4">
                    <a:lumMod val="75000"/>
                  </a:schemeClr>
                </a:solidFill>
              </a:rPr>
              <a:t>ψ</a:t>
            </a:r>
            <a:endParaRPr lang="en-AU" sz="2800" dirty="0" smtClean="0">
              <a:solidFill>
                <a:schemeClr val="accent4">
                  <a:lumMod val="75000"/>
                </a:schemeClr>
              </a:solidFill>
            </a:endParaRPr>
          </a:p>
          <a:p>
            <a:pPr algn="ctr"/>
            <a:r>
              <a:rPr lang="en-AU" sz="2800" dirty="0" smtClean="0">
                <a:solidFill>
                  <a:srgbClr val="7030A0"/>
                </a:solidFill>
              </a:rPr>
              <a:t>Fused pitch </a:t>
            </a:r>
            <a:r>
              <a:rPr lang="el-GR" sz="2800" dirty="0" smtClean="0">
                <a:solidFill>
                  <a:srgbClr val="7030A0"/>
                </a:solidFill>
              </a:rPr>
              <a:t>θ</a:t>
            </a:r>
            <a:endParaRPr lang="en-AU" sz="2800" dirty="0" smtClean="0">
              <a:solidFill>
                <a:srgbClr val="7030A0"/>
              </a:solidFill>
            </a:endParaRPr>
          </a:p>
          <a:p>
            <a:pPr algn="ctr"/>
            <a:r>
              <a:rPr lang="en-AU" sz="2800" dirty="0" smtClean="0">
                <a:solidFill>
                  <a:srgbClr val="4BACC6"/>
                </a:solidFill>
              </a:rPr>
              <a:t>Fused roll </a:t>
            </a:r>
            <a:r>
              <a:rPr lang="el-GR" sz="2800" dirty="0" smtClean="0">
                <a:solidFill>
                  <a:srgbClr val="4BACC6"/>
                </a:solidFill>
              </a:rPr>
              <a:t>φ</a:t>
            </a:r>
            <a:endParaRPr lang="en-AU" sz="2800" dirty="0">
              <a:solidFill>
                <a:srgbClr val="4BACC6"/>
              </a:solidFill>
            </a:endParaRPr>
          </a:p>
        </p:txBody>
      </p:sp>
    </p:spTree>
    <p:extLst>
      <p:ext uri="{BB962C8B-B14F-4D97-AF65-F5344CB8AC3E}">
        <p14:creationId xmlns:p14="http://schemas.microsoft.com/office/powerpoint/2010/main" val="2778362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5132</TotalTime>
  <Words>670</Words>
  <Application>Microsoft Office PowerPoint</Application>
  <PresentationFormat>Widescreen</PresentationFormat>
  <Paragraphs>128</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Fused Angles and the Deficiencies of Euler Angles</vt:lpstr>
      <vt:lpstr>Motivation</vt:lpstr>
      <vt:lpstr>Bipedal Walking</vt:lpstr>
      <vt:lpstr>Standard Representations</vt:lpstr>
      <vt:lpstr>Fused Angles</vt:lpstr>
      <vt:lpstr>Fused Angles and the Deficiencies of Euler Angles</vt:lpstr>
      <vt:lpstr>Fused Angles vs. Euler Angles</vt:lpstr>
      <vt:lpstr>Euler Angles</vt:lpstr>
      <vt:lpstr>Fused Angles</vt:lpstr>
      <vt:lpstr>Main Deficiencies of Euler Angles</vt:lpstr>
      <vt:lpstr>A.  Singularities and Local Parameter Sensitivities</vt:lpstr>
      <vt:lpstr>B.  Mutual Independence of Rotation Parameters</vt:lpstr>
      <vt:lpstr>B.  Mutual Independence of Rotation Parameters</vt:lpstr>
      <vt:lpstr>C.  Axisymmetry of Yaw</vt:lpstr>
      <vt:lpstr>D.  Axisymmetry of Pitch and Roll</vt:lpstr>
      <vt:lpstr>D.  Axisymmetry of Pitch and Roll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 Bipedal Walking with Fused Angles and Corrective Actions</dc:title>
  <dc:creator>lpallgeuer</dc:creator>
  <cp:lastModifiedBy>lpallgeuer</cp:lastModifiedBy>
  <cp:revision>221</cp:revision>
  <dcterms:created xsi:type="dcterms:W3CDTF">2018-01-31T18:10:52Z</dcterms:created>
  <dcterms:modified xsi:type="dcterms:W3CDTF">2018-09-30T21:25:45Z</dcterms:modified>
</cp:coreProperties>
</file>