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7" r:id="rId5"/>
    <p:sldId id="261" r:id="rId6"/>
    <p:sldId id="262" r:id="rId7"/>
    <p:sldId id="282" r:id="rId8"/>
    <p:sldId id="268" r:id="rId9"/>
    <p:sldId id="263" r:id="rId10"/>
    <p:sldId id="270" r:id="rId11"/>
    <p:sldId id="272" r:id="rId12"/>
    <p:sldId id="278" r:id="rId13"/>
    <p:sldId id="280" r:id="rId14"/>
    <p:sldId id="281" r:id="rId15"/>
    <p:sldId id="269" r:id="rId16"/>
    <p:sldId id="274" r:id="rId17"/>
    <p:sldId id="273" r:id="rId18"/>
    <p:sldId id="275" r:id="rId19"/>
    <p:sldId id="276" r:id="rId20"/>
    <p:sldId id="277" r:id="rId21"/>
    <p:sldId id="283" r:id="rId22"/>
    <p:sldId id="259" r:id="rId23"/>
    <p:sldId id="258" r:id="rId24"/>
    <p:sldId id="266" r:id="rId25"/>
    <p:sldId id="264" r:id="rId26"/>
    <p:sldId id="26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660"/>
  </p:normalViewPr>
  <p:slideViewPr>
    <p:cSldViewPr>
      <p:cViewPr varScale="1">
        <p:scale>
          <a:sx n="57" d="100"/>
          <a:sy n="57" d="100"/>
        </p:scale>
        <p:origin x="90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dirty="0" smtClean="0"/>
              <a:t>Sep 29, 2015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Fused Angles: A Representation of Body Orientation for Balance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1A88-B92A-4B35-B70E-2C661220B1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90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109-ED74-47F2-BE10-BEB85EC0BFE6}" type="datetimeFigureOut">
              <a:rPr lang="en-AU" smtClean="0"/>
              <a:t>28/09/2015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1A88-B92A-4B35-B70E-2C661220B1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620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109-ED74-47F2-BE10-BEB85EC0BFE6}" type="datetimeFigureOut">
              <a:rPr lang="en-AU" smtClean="0"/>
              <a:t>28/09/2015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1A88-B92A-4B35-B70E-2C661220B1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266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57936" y="6357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Sep 29, 2015</a:t>
            </a:r>
            <a:endParaRPr lang="en-AU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992070" y="6357175"/>
            <a:ext cx="5183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Fused Angles: A Representation of Body Orientation for Balance</a:t>
            </a:r>
            <a:endParaRPr lang="en-AU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53936" y="6357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A85A82-5BE0-45A3-BFFE-6AFF37651893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2050" name="Picture 2" descr="C:\Users\Phil\Documents\My LaTeX Documents\Fused Angles\presentation\Extra\rotations_library_icon_25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" y="-6711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320799"/>
            <a:ext cx="8229600" cy="5110481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05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109-ED74-47F2-BE10-BEB85EC0BFE6}" type="datetimeFigureOut">
              <a:rPr lang="en-AU" smtClean="0"/>
              <a:t>28/09/2015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1A88-B92A-4B35-B70E-2C661220B1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607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109-ED74-47F2-BE10-BEB85EC0BFE6}" type="datetimeFigureOut">
              <a:rPr lang="en-AU" smtClean="0"/>
              <a:t>28/09/2015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1A88-B92A-4B35-B70E-2C661220B1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04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109-ED74-47F2-BE10-BEB85EC0BFE6}" type="datetimeFigureOut">
              <a:rPr lang="en-AU" smtClean="0"/>
              <a:t>28/09/2015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1A88-B92A-4B35-B70E-2C661220B1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21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109-ED74-47F2-BE10-BEB85EC0BFE6}" type="datetimeFigureOut">
              <a:rPr lang="en-AU" smtClean="0"/>
              <a:t>28/09/2015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1A88-B92A-4B35-B70E-2C661220B1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683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109-ED74-47F2-BE10-BEB85EC0BFE6}" type="datetimeFigureOut">
              <a:rPr lang="en-AU" smtClean="0"/>
              <a:t>28/09/2015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1A88-B92A-4B35-B70E-2C661220B1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27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109-ED74-47F2-BE10-BEB85EC0BFE6}" type="datetimeFigureOut">
              <a:rPr lang="en-AU" smtClean="0"/>
              <a:t>28/09/2015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1A88-B92A-4B35-B70E-2C661220B1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642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109-ED74-47F2-BE10-BEB85EC0BFE6}" type="datetimeFigureOut">
              <a:rPr lang="en-AU" smtClean="0"/>
              <a:t>28/09/2015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1A88-B92A-4B35-B70E-2C661220B1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901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/>
              <a:t>Sep 29, 2015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720" y="6356350"/>
            <a:ext cx="5040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/>
              <a:t>Fused Angles: A Representation of Body Orientation for Balance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31A88-B92A-4B35-B70E-2C661220B14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4516"/>
            <a:ext cx="1752522" cy="52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3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ithub.com/AIS-Bonn/matlab_octave_rotations_li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hil\Desktop\TEMP\presentation\images\fused_c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0" y="4271047"/>
            <a:ext cx="2285322" cy="256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1470025"/>
          </a:xfrm>
        </p:spPr>
        <p:txBody>
          <a:bodyPr/>
          <a:lstStyle/>
          <a:p>
            <a:r>
              <a:rPr lang="en-AU" dirty="0" smtClean="0"/>
              <a:t>Fused Angles: A Representation of Body Orientation for Balance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93949"/>
            <a:ext cx="9144000" cy="461665"/>
          </a:xfrm>
        </p:spPr>
        <p:txBody>
          <a:bodyPr wrap="square">
            <a:spAutoFit/>
          </a:bodyPr>
          <a:lstStyle/>
          <a:p>
            <a:r>
              <a:rPr lang="en-AU" sz="2400" dirty="0" smtClean="0">
                <a:solidFill>
                  <a:schemeClr val="tx1"/>
                </a:solidFill>
              </a:rPr>
              <a:t>Philipp Allgeuer and Sven </a:t>
            </a:r>
            <a:r>
              <a:rPr lang="en-AU" sz="2400" dirty="0" err="1" smtClean="0">
                <a:solidFill>
                  <a:schemeClr val="tx1"/>
                </a:solidFill>
              </a:rPr>
              <a:t>Behnke</a:t>
            </a:r>
            <a:endParaRPr lang="en-AU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4221088"/>
            <a:ext cx="9144000" cy="134806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1" dirty="0" smtClean="0"/>
              <a:t>Institute for Computer Science VI</a:t>
            </a:r>
          </a:p>
          <a:p>
            <a:r>
              <a:rPr lang="en-AU" sz="2400" b="1" dirty="0" smtClean="0"/>
              <a:t>Autonomous Intelligent Systems</a:t>
            </a:r>
          </a:p>
          <a:p>
            <a:r>
              <a:rPr lang="en-AU" sz="2400" b="1" dirty="0" smtClean="0"/>
              <a:t>University of Bonn</a:t>
            </a:r>
            <a:endParaRPr lang="en-AU" sz="2400" b="1" dirty="0"/>
          </a:p>
        </p:txBody>
      </p:sp>
      <p:pic>
        <p:nvPicPr>
          <p:cNvPr id="1026" name="Picture 2" descr="C:\Users\Phil\Documents\My LaTeX Documents\Fused Angles\presentation\Extra\rotations_library_icon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360" y="4598568"/>
            <a:ext cx="2259431" cy="225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19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Tilt Angles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042972"/>
            <a:ext cx="8229600" cy="3388308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Features:</a:t>
            </a:r>
          </a:p>
          <a:p>
            <a:pPr marL="0" indent="0">
              <a:buNone/>
            </a:pPr>
            <a:r>
              <a:rPr lang="en-AU" dirty="0" smtClean="0"/>
              <a:t>	Geometrically and mathematically very relevant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dirty="0" smtClean="0"/>
              <a:t>	Intuitive and axisymmetric definitions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Drawbacks:</a:t>
            </a:r>
          </a:p>
          <a:p>
            <a:pPr marL="0" indent="0">
              <a:buNone/>
            </a:pPr>
            <a:r>
              <a:rPr lang="en-AU" dirty="0" smtClean="0"/>
              <a:t>	</a:t>
            </a:r>
            <a:r>
              <a:rPr lang="el-GR" dirty="0" smtClean="0">
                <a:latin typeface="Berylium" panose="02000000000000000000" pitchFamily="2" charset="0"/>
              </a:rPr>
              <a:t>γ</a:t>
            </a:r>
            <a:r>
              <a:rPr lang="en-AU" dirty="0" smtClean="0"/>
              <a:t> parameter is unstable near the limits of </a:t>
            </a:r>
            <a:r>
              <a:rPr lang="el-GR" dirty="0" smtClean="0"/>
              <a:t>α</a:t>
            </a:r>
            <a:r>
              <a:rPr lang="en-AU" dirty="0" smtClean="0"/>
              <a:t>!</a:t>
            </a:r>
          </a:p>
        </p:txBody>
      </p:sp>
      <p:pic>
        <p:nvPicPr>
          <p:cNvPr id="5125" name="Picture 5" descr="C:\Users\Phil\Documents\My LaTeX Documents\Fused Angles\presentation\Extra\TiltPara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176" y="1291744"/>
            <a:ext cx="3735648" cy="175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Fused Angles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20799"/>
            <a:ext cx="8291264" cy="4412457"/>
          </a:xfrm>
        </p:spPr>
        <p:txBody>
          <a:bodyPr anchor="ctr" anchorCtr="0"/>
          <a:lstStyle/>
          <a:p>
            <a:pPr marL="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en-AU" b="1" dirty="0" smtClean="0">
                <a:solidFill>
                  <a:schemeClr val="accent1"/>
                </a:solidFill>
              </a:rPr>
              <a:t>Rotation G to B</a:t>
            </a:r>
            <a:br>
              <a:rPr lang="en-AU" b="1" dirty="0" smtClean="0">
                <a:solidFill>
                  <a:schemeClr val="accent1"/>
                </a:solidFill>
              </a:rPr>
            </a:br>
            <a:r>
              <a:rPr lang="en-AU" b="1" dirty="0" smtClean="0">
                <a:solidFill>
                  <a:schemeClr val="accent1"/>
                </a:solidFill>
              </a:rPr>
              <a:t>Pure tilt rotation!</a:t>
            </a:r>
          </a:p>
          <a:p>
            <a:pPr marL="0" indent="0">
              <a:lnSpc>
                <a:spcPct val="150000"/>
              </a:lnSpc>
              <a:buNone/>
              <a:tabLst>
                <a:tab pos="355600" algn="l"/>
              </a:tabLst>
            </a:pPr>
            <a:r>
              <a:rPr lang="en-AU" sz="1400" dirty="0" smtClean="0">
                <a:solidFill>
                  <a:schemeClr val="accent5"/>
                </a:solidFill>
              </a:rPr>
              <a:t> </a:t>
            </a:r>
            <a:r>
              <a:rPr lang="el-GR" dirty="0">
                <a:solidFill>
                  <a:srgbClr val="7030A0"/>
                </a:solidFill>
              </a:rPr>
              <a:t>θ</a:t>
            </a:r>
            <a:r>
              <a:rPr lang="en-AU" dirty="0">
                <a:solidFill>
                  <a:srgbClr val="7030A0"/>
                </a:solidFill>
              </a:rPr>
              <a:t>	= Fused pitch</a:t>
            </a:r>
          </a:p>
          <a:p>
            <a:pPr marL="0" indent="0">
              <a:lnSpc>
                <a:spcPct val="150000"/>
              </a:lnSpc>
              <a:buNone/>
              <a:tabLst>
                <a:tab pos="355600" algn="l"/>
              </a:tabLst>
            </a:pPr>
            <a:r>
              <a:rPr lang="en-AU" sz="800" dirty="0" smtClean="0">
                <a:solidFill>
                  <a:schemeClr val="accent5"/>
                </a:solidFill>
              </a:rPr>
              <a:t> </a:t>
            </a:r>
            <a:r>
              <a:rPr lang="el-GR" dirty="0" smtClean="0">
                <a:solidFill>
                  <a:schemeClr val="accent5"/>
                </a:solidFill>
              </a:rPr>
              <a:t>φ</a:t>
            </a:r>
            <a:r>
              <a:rPr lang="en-AU" dirty="0" smtClean="0">
                <a:solidFill>
                  <a:schemeClr val="accent5"/>
                </a:solidFill>
              </a:rPr>
              <a:t>	= Fused roll</a:t>
            </a:r>
          </a:p>
          <a:p>
            <a:pPr marL="0" indent="0">
              <a:lnSpc>
                <a:spcPct val="150000"/>
              </a:lnSpc>
              <a:buNone/>
              <a:tabLst>
                <a:tab pos="355600" algn="l"/>
              </a:tabLst>
            </a:pPr>
            <a:r>
              <a:rPr lang="en-AU" sz="1400" dirty="0" smtClean="0">
                <a:solidFill>
                  <a:schemeClr val="accent5"/>
                </a:solidFill>
              </a:rPr>
              <a:t> </a:t>
            </a:r>
            <a:r>
              <a:rPr lang="en-AU" dirty="0" smtClean="0">
                <a:solidFill>
                  <a:srgbClr val="FF33CC"/>
                </a:solidFill>
              </a:rPr>
              <a:t>h	= Hemisphere</a:t>
            </a:r>
          </a:p>
        </p:txBody>
      </p:sp>
      <p:pic>
        <p:nvPicPr>
          <p:cNvPr id="1026" name="Picture 2" descr="C:\Users\Phil\Documents\My LaTeX Documents\Fused Angles\presentation\Extra\fused_angles_frames_serie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05" y="1196752"/>
            <a:ext cx="5505461" cy="52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hil\Documents\My LaTeX Documents\Fused Angles\presentation\Extra\fused_angles_frames_serie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05" y="1196752"/>
            <a:ext cx="5505461" cy="52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hil\Documents\My LaTeX Documents\Fused Angles\presentation\Extra\fused_angles_frames_series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05" y="1196752"/>
            <a:ext cx="5505461" cy="52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hil\Documents\My LaTeX Documents\Fused Angles\presentation\Extra\fused_angles_frames_series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05" y="1196752"/>
            <a:ext cx="5505461" cy="52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hil\Documents\My LaTeX Documents\Fused Angles\presentation\Extra\fused_angles_frames_series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05" y="1196752"/>
            <a:ext cx="5505461" cy="52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hil\Documents\My LaTeX Documents\Fused Angles\presentation\Extra\fused_angles_frames_series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05" y="1196752"/>
            <a:ext cx="5505461" cy="52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hil\Documents\My LaTeX Documents\Fused Angles\presentation\Extra\fused_angles_frames_series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05" y="1196752"/>
            <a:ext cx="5505461" cy="52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0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Fused Angle Level Sets</a:t>
            </a:r>
            <a:endParaRPr lang="en-AU" dirty="0"/>
          </a:p>
        </p:txBody>
      </p:sp>
      <p:pic>
        <p:nvPicPr>
          <p:cNvPr id="4098" name="Picture 2" descr="C:\Users\Phil\Desktop\TEMP\presentation\images\fused_cones_1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96" y="1261140"/>
            <a:ext cx="4340304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hil\Desktop\TEMP\presentation\images\fused_cones_2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1816"/>
            <a:ext cx="4340304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3124" y="1196752"/>
            <a:ext cx="143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>
                <a:solidFill>
                  <a:srgbClr val="FF33CC"/>
                </a:solidFill>
              </a:rPr>
              <a:t>Fused Pitch </a:t>
            </a:r>
            <a:r>
              <a:rPr lang="el-GR" dirty="0" smtClean="0">
                <a:solidFill>
                  <a:srgbClr val="FF33CC"/>
                </a:solidFill>
              </a:rPr>
              <a:t>θ</a:t>
            </a:r>
            <a:endParaRPr lang="en-AU" dirty="0">
              <a:solidFill>
                <a:srgbClr val="FF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0047" y="1196752"/>
            <a:ext cx="1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>
                <a:solidFill>
                  <a:srgbClr val="FF33CC"/>
                </a:solidFill>
              </a:rPr>
              <a:t>Fused Roll </a:t>
            </a:r>
            <a:r>
              <a:rPr lang="el-GR" dirty="0" smtClean="0">
                <a:solidFill>
                  <a:srgbClr val="FF33CC"/>
                </a:solidFill>
              </a:rPr>
              <a:t>φ</a:t>
            </a:r>
            <a:endParaRPr lang="en-AU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3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Fused Angle Level Sets</a:t>
            </a:r>
            <a:endParaRPr lang="en-AU" dirty="0"/>
          </a:p>
        </p:txBody>
      </p:sp>
      <p:pic>
        <p:nvPicPr>
          <p:cNvPr id="5122" name="Picture 2" descr="C:\Users\Phil\Desktop\TEMP\presentation\images\fused_cones_4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96" y="1260293"/>
            <a:ext cx="4340304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hil\Desktop\TEMP\presentation\images\fused_cones_5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0293"/>
            <a:ext cx="4340304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7904" y="1196752"/>
            <a:ext cx="172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rgbClr val="FF33CC"/>
                </a:solidFill>
              </a:rPr>
              <a:t>Hemisphere h</a:t>
            </a:r>
            <a:endParaRPr lang="en-AU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Intersection of Level Sets</a:t>
            </a:r>
            <a:endParaRPr lang="en-AU" dirty="0"/>
          </a:p>
        </p:txBody>
      </p:sp>
      <p:pic>
        <p:nvPicPr>
          <p:cNvPr id="6146" name="Picture 2" descr="C:\Users\Phil\Desktop\TEMP\presentation\images\fused_cones_6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"/>
          <a:stretch/>
        </p:blipFill>
        <p:spPr bwMode="auto">
          <a:xfrm>
            <a:off x="2169332" y="1124744"/>
            <a:ext cx="4805336" cy="532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5254601"/>
            <a:ext cx="1224136" cy="646331"/>
          </a:xfrm>
          <a:prstGeom prst="rect">
            <a:avLst/>
          </a:prstGeom>
          <a:noFill/>
        </p:spPr>
        <p:txBody>
          <a:bodyPr wrap="square" lIns="0" rIns="0" bIns="46800" rtlCol="0" anchor="ctr" anchorCtr="0">
            <a:noAutofit/>
          </a:bodyPr>
          <a:lstStyle/>
          <a:p>
            <a:pPr algn="ctr"/>
            <a:r>
              <a:rPr lang="en-AU" dirty="0" smtClean="0">
                <a:solidFill>
                  <a:srgbClr val="FF33CC"/>
                </a:solidFill>
              </a:rPr>
              <a:t>Uniquely resolved </a:t>
            </a:r>
            <a:r>
              <a:rPr lang="en-AU" dirty="0" err="1" smtClean="0">
                <a:solidFill>
                  <a:srgbClr val="FF33CC"/>
                </a:solidFill>
                <a:latin typeface="Century" panose="02040604050505020304" pitchFamily="18" charset="0"/>
              </a:rPr>
              <a:t>z</a:t>
            </a:r>
            <a:r>
              <a:rPr lang="en-AU" i="1" baseline="-25000" dirty="0" err="1" smtClean="0">
                <a:solidFill>
                  <a:srgbClr val="FF33CC"/>
                </a:solidFill>
                <a:latin typeface="Century" panose="02040604050505020304" pitchFamily="18" charset="0"/>
              </a:rPr>
              <a:t>G</a:t>
            </a:r>
            <a:endParaRPr lang="en-AU" i="1" baseline="-25000" dirty="0">
              <a:solidFill>
                <a:srgbClr val="FF33CC"/>
              </a:solidFill>
              <a:latin typeface="Century" panose="02040604050505020304" pitchFamily="18" charset="0"/>
            </a:endParaRPr>
          </a:p>
        </p:txBody>
      </p:sp>
      <p:cxnSp>
        <p:nvCxnSpPr>
          <p:cNvPr id="4" name="Straight Arrow Connector 3"/>
          <p:cNvCxnSpPr>
            <a:stCxn id="5" idx="3"/>
          </p:cNvCxnSpPr>
          <p:nvPr/>
        </p:nvCxnSpPr>
        <p:spPr>
          <a:xfrm>
            <a:off x="2339752" y="5577767"/>
            <a:ext cx="576064" cy="0"/>
          </a:xfrm>
          <a:prstGeom prst="straightConnector1">
            <a:avLst/>
          </a:prstGeom>
          <a:ln w="63500" cmpd="dbl">
            <a:solidFill>
              <a:srgbClr val="FF33CC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09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Fused Angles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0604" y="4797152"/>
            <a:ext cx="4042792" cy="576064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AU" b="1" dirty="0" smtClean="0">
                <a:solidFill>
                  <a:schemeClr val="accent2"/>
                </a:solidFill>
              </a:rPr>
              <a:t>Sine sum criterion</a:t>
            </a:r>
          </a:p>
        </p:txBody>
      </p:sp>
      <p:pic>
        <p:nvPicPr>
          <p:cNvPr id="2050" name="Picture 2" descr="C:\Users\Phil\Documents\My LaTeX Documents\Fused Angles\presentation\Extra\FusedPara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197" y="1319782"/>
            <a:ext cx="3543607" cy="220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5836" y="4308651"/>
            <a:ext cx="4252329" cy="52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75581" y="4293096"/>
            <a:ext cx="4375904" cy="5181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55777" y="3746704"/>
            <a:ext cx="4032446" cy="576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Condition for validity:</a:t>
            </a:r>
            <a:endParaRPr lang="en-AU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6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Sine Sum Criterion</a:t>
            </a:r>
            <a:endParaRPr lang="en-AU" dirty="0"/>
          </a:p>
        </p:txBody>
      </p:sp>
      <p:pic>
        <p:nvPicPr>
          <p:cNvPr id="7170" name="Picture 2" descr="C:\Users\Phil\Desktop\TEMP\presentation\images\pitch_roll_doma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708"/>
            <a:ext cx="6192688" cy="53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99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Mathematical Definitions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12457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Tilt angles:</a:t>
            </a:r>
          </a:p>
          <a:p>
            <a:pPr marL="0" indent="0">
              <a:spcAft>
                <a:spcPts val="3000"/>
              </a:spcAft>
              <a:buNone/>
            </a:pPr>
            <a:endParaRPr lang="en-AU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Fused angles:</a:t>
            </a:r>
          </a:p>
        </p:txBody>
      </p:sp>
      <p:pic>
        <p:nvPicPr>
          <p:cNvPr id="4098" name="Picture 2" descr="C:\Users\Phil\Documents\My LaTeX Documents\Fused Angles\presentation\Extra\MathDefnTi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951" y="1893734"/>
            <a:ext cx="3196105" cy="9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hil\Documents\My LaTeX Documents\Fused Angles\presentation\Extra\MathDefnFusedYa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18" y="3437461"/>
            <a:ext cx="6026419" cy="95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918049" y="4393092"/>
            <a:ext cx="3241829" cy="1330567"/>
            <a:chOff x="1918049" y="3273476"/>
            <a:chExt cx="3241829" cy="1330567"/>
          </a:xfrm>
        </p:grpSpPr>
        <p:pic>
          <p:nvPicPr>
            <p:cNvPr id="4100" name="Picture 4" descr="C:\Users\Phil\Documents\My LaTeX Documents\Fused Angles\presentation\Extra\MathDefnFuse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049" y="3273476"/>
              <a:ext cx="3241829" cy="1330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3904723" y="4568726"/>
              <a:ext cx="1217295" cy="0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440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Representation Conversions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2062163" algn="l"/>
              </a:tabLst>
            </a:pPr>
            <a:r>
              <a:rPr lang="en-AU" b="1" dirty="0" smtClean="0">
                <a:solidFill>
                  <a:schemeClr val="accent1"/>
                </a:solidFill>
              </a:rPr>
              <a:t>Fused angles </a:t>
            </a:r>
            <a:r>
              <a:rPr lang="en-AU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⇔ Tilt angles</a:t>
            </a:r>
            <a:endParaRPr lang="en-AU" b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AU" dirty="0">
                <a:sym typeface="Wingdings" panose="05000000000000000000" pitchFamily="2" charset="2"/>
              </a:rPr>
              <a:t>	Surprisingly fundamental </a:t>
            </a:r>
            <a:r>
              <a:rPr lang="en-AU" dirty="0" smtClean="0">
                <a:sym typeface="Wingdings" panose="05000000000000000000" pitchFamily="2" charset="2"/>
              </a:rPr>
              <a:t>conversions</a:t>
            </a:r>
          </a:p>
          <a:p>
            <a:pPr marL="0" indent="0">
              <a:buNone/>
            </a:pPr>
            <a:r>
              <a:rPr lang="en-AU" dirty="0">
                <a:sym typeface="Wingdings" panose="05000000000000000000" pitchFamily="2" charset="2"/>
              </a:rPr>
              <a:t>	</a:t>
            </a:r>
            <a:r>
              <a:rPr lang="en-AU" dirty="0" smtClean="0">
                <a:sym typeface="Wingdings" panose="05000000000000000000" pitchFamily="2" charset="2"/>
              </a:rPr>
              <a:t>Representations intricately linked</a:t>
            </a:r>
          </a:p>
          <a:p>
            <a:pPr marL="0" indent="0">
              <a:buNone/>
              <a:tabLst>
                <a:tab pos="2062163" algn="l"/>
              </a:tabLst>
            </a:pPr>
            <a:r>
              <a:rPr lang="en-AU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Fused angles ⇔ Rotation matrices, quaternions</a:t>
            </a:r>
          </a:p>
          <a:p>
            <a:pPr marL="0" indent="0">
              <a:buNone/>
            </a:pPr>
            <a:r>
              <a:rPr lang="en-AU" dirty="0">
                <a:sym typeface="Wingdings" panose="05000000000000000000" pitchFamily="2" charset="2"/>
              </a:rPr>
              <a:t>	</a:t>
            </a:r>
            <a:r>
              <a:rPr lang="en-AU" dirty="0" smtClean="0">
                <a:sym typeface="Wingdings" panose="05000000000000000000" pitchFamily="2" charset="2"/>
              </a:rPr>
              <a:t>Simple and robust conversions available</a:t>
            </a:r>
          </a:p>
          <a:p>
            <a:pPr marL="0" indent="0">
              <a:buNone/>
              <a:tabLst>
                <a:tab pos="2062163" algn="l"/>
              </a:tabLst>
            </a:pPr>
            <a:r>
              <a:rPr lang="en-AU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Tilt angles ⇔ Rotation </a:t>
            </a:r>
            <a:r>
              <a:rPr lang="en-AU" b="1" dirty="0">
                <a:solidFill>
                  <a:schemeClr val="accent1"/>
                </a:solidFill>
                <a:sym typeface="Wingdings" panose="05000000000000000000" pitchFamily="2" charset="2"/>
              </a:rPr>
              <a:t>matrices, q</a:t>
            </a:r>
            <a:r>
              <a:rPr lang="en-AU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uaternions</a:t>
            </a:r>
          </a:p>
          <a:p>
            <a:pPr marL="0" indent="0">
              <a:buNone/>
            </a:pPr>
            <a:r>
              <a:rPr lang="en-AU" dirty="0">
                <a:sym typeface="Wingdings" panose="05000000000000000000" pitchFamily="2" charset="2"/>
              </a:rPr>
              <a:t>	</a:t>
            </a:r>
            <a:r>
              <a:rPr lang="en-AU" dirty="0" smtClean="0">
                <a:sym typeface="Wingdings" panose="05000000000000000000" pitchFamily="2" charset="2"/>
              </a:rPr>
              <a:t>Robust and direct conversions available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Simpler definition of fused yaw arises</a:t>
            </a:r>
            <a:endParaRPr lang="en-AU" b="1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C:\Users\Phil\Documents\My LaTeX Documents\Fused Angles\presentation\Extra\FusedYawDef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55" y="5517232"/>
            <a:ext cx="5285690" cy="4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74974" y="1249596"/>
            <a:ext cx="3096344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AU" sz="2800" b="1" i="1" dirty="0" smtClean="0">
                <a:solidFill>
                  <a:schemeClr val="accent2"/>
                </a:solidFill>
              </a:rPr>
              <a:t>Refer to the paper</a:t>
            </a:r>
            <a:endParaRPr lang="en-AU" sz="2800" b="1" i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4520" y="5455920"/>
            <a:ext cx="5379719" cy="5435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472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4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9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3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4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8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9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43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44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0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018504"/>
          </a:xfrm>
        </p:spPr>
        <p:txBody>
          <a:bodyPr/>
          <a:lstStyle/>
          <a:p>
            <a:pPr marL="0" indent="0">
              <a:buNone/>
            </a:pPr>
            <a:r>
              <a:rPr lang="en-AU" b="1" dirty="0">
                <a:solidFill>
                  <a:schemeClr val="accent1"/>
                </a:solidFill>
              </a:rPr>
              <a:t>T</a:t>
            </a:r>
            <a:r>
              <a:rPr lang="en-AU" b="1" dirty="0" smtClean="0">
                <a:solidFill>
                  <a:schemeClr val="accent1"/>
                </a:solidFill>
              </a:rPr>
              <a:t>ilt axis angle </a:t>
            </a:r>
            <a:r>
              <a:rPr lang="el-GR" b="1" dirty="0" smtClean="0">
                <a:solidFill>
                  <a:schemeClr val="accent1"/>
                </a:solidFill>
                <a:latin typeface="Berylium" panose="02000000000000000000" pitchFamily="2" charset="0"/>
              </a:rPr>
              <a:t>γ</a:t>
            </a:r>
            <a:r>
              <a:rPr lang="en-AU" b="1" dirty="0" smtClean="0">
                <a:solidFill>
                  <a:schemeClr val="accent1"/>
                </a:solidFill>
              </a:rPr>
              <a:t> has singularities at </a:t>
            </a:r>
            <a:r>
              <a:rPr lang="el-GR" b="1" dirty="0" smtClean="0">
                <a:solidFill>
                  <a:schemeClr val="accent1"/>
                </a:solidFill>
              </a:rPr>
              <a:t>α</a:t>
            </a:r>
            <a:r>
              <a:rPr lang="en-AU" b="1" dirty="0" smtClean="0">
                <a:solidFill>
                  <a:schemeClr val="accent1"/>
                </a:solidFill>
              </a:rPr>
              <a:t> = 0, </a:t>
            </a:r>
            <a:r>
              <a:rPr lang="el-GR" b="1" dirty="0" smtClean="0">
                <a:solidFill>
                  <a:schemeClr val="accent1"/>
                </a:solidFill>
              </a:rPr>
              <a:t>π</a:t>
            </a:r>
            <a:endParaRPr lang="en-AU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…but has increasingly little effect near </a:t>
            </a:r>
            <a:r>
              <a:rPr lang="el-GR" dirty="0" smtClean="0"/>
              <a:t>α</a:t>
            </a:r>
            <a:r>
              <a:rPr lang="en-AU" dirty="0" smtClean="0"/>
              <a:t> = 0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Fused yaw </a:t>
            </a:r>
            <a:r>
              <a:rPr lang="el-GR" b="1" dirty="0" smtClean="0">
                <a:solidFill>
                  <a:schemeClr val="accent1"/>
                </a:solidFill>
              </a:rPr>
              <a:t>ψ</a:t>
            </a:r>
            <a:r>
              <a:rPr lang="en-AU" b="1" dirty="0" smtClean="0">
                <a:solidFill>
                  <a:schemeClr val="accent1"/>
                </a:solidFill>
              </a:rPr>
              <a:t> has a singularity at </a:t>
            </a:r>
            <a:r>
              <a:rPr lang="el-GR" b="1" dirty="0" smtClean="0">
                <a:solidFill>
                  <a:schemeClr val="accent1"/>
                </a:solidFill>
              </a:rPr>
              <a:t>α</a:t>
            </a:r>
            <a:r>
              <a:rPr lang="en-AU" b="1" dirty="0" smtClean="0">
                <a:solidFill>
                  <a:schemeClr val="accent1"/>
                </a:solidFill>
              </a:rPr>
              <a:t> = </a:t>
            </a:r>
            <a:r>
              <a:rPr lang="el-GR" b="1" dirty="0" smtClean="0">
                <a:solidFill>
                  <a:schemeClr val="accent1"/>
                </a:solidFill>
              </a:rPr>
              <a:t>π</a:t>
            </a:r>
            <a:endParaRPr lang="en-AU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Unavoidable due to the </a:t>
            </a:r>
            <a:r>
              <a:rPr lang="en-AU" dirty="0" err="1" smtClean="0"/>
              <a:t>minimality</a:t>
            </a:r>
            <a:r>
              <a:rPr lang="en-AU" dirty="0" smtClean="0"/>
              <a:t> of (</a:t>
            </a:r>
            <a:r>
              <a:rPr lang="el-GR" dirty="0" smtClean="0"/>
              <a:t>ψ</a:t>
            </a:r>
            <a:r>
              <a:rPr lang="en-AU" dirty="0" smtClean="0"/>
              <a:t>,</a:t>
            </a:r>
            <a:r>
              <a:rPr lang="el-GR" dirty="0" smtClean="0"/>
              <a:t>θ</a:t>
            </a:r>
            <a:r>
              <a:rPr lang="en-AU" dirty="0" smtClean="0"/>
              <a:t>,</a:t>
            </a:r>
            <a:r>
              <a:rPr lang="el-GR" dirty="0" smtClean="0"/>
              <a:t>φ</a:t>
            </a:r>
            <a:r>
              <a:rPr lang="en-AU" dirty="0" smtClean="0"/>
              <a:t>)</a:t>
            </a:r>
          </a:p>
          <a:p>
            <a:pPr marL="0" indent="0">
              <a:buNone/>
            </a:pPr>
            <a:r>
              <a:rPr lang="en-AU" dirty="0"/>
              <a:t>	A</a:t>
            </a:r>
            <a:r>
              <a:rPr lang="en-AU" dirty="0" smtClean="0"/>
              <a:t>s ‘far away’ from the identity rotation as possible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Define </a:t>
            </a:r>
            <a:r>
              <a:rPr lang="el-GR" dirty="0" smtClean="0"/>
              <a:t>ψ</a:t>
            </a:r>
            <a:r>
              <a:rPr lang="en-AU" dirty="0" smtClean="0"/>
              <a:t> = 0 on this null set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Fused yaw and quaternions</a:t>
            </a:r>
            <a:endParaRPr lang="en-AU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dirty="0" smtClean="0"/>
          </a:p>
        </p:txBody>
      </p:sp>
      <p:pic>
        <p:nvPicPr>
          <p:cNvPr id="7171" name="Picture 3" descr="C:\Users\Phil\Documents\My LaTeX Documents\Fused Angles\presentation\images\FusedYawPropert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65" y="5076314"/>
            <a:ext cx="3301270" cy="110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Properties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928224" y="5549890"/>
            <a:ext cx="3287553" cy="588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425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2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3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7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8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42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43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47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48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52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3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Motivation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136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Why develop a new representation?</a:t>
            </a:r>
          </a:p>
          <a:p>
            <a:pPr marL="0" indent="0" algn="ctr">
              <a:buNone/>
            </a:pPr>
            <a:r>
              <a:rPr lang="en-AU" dirty="0" smtClean="0"/>
              <a:t>Desired for the analysis and control of</a:t>
            </a:r>
            <a:br>
              <a:rPr lang="en-AU" dirty="0" smtClean="0"/>
            </a:br>
            <a:r>
              <a:rPr lang="en-AU" dirty="0" smtClean="0"/>
              <a:t>balancing bodies in 3D (e.g. a biped robot</a:t>
            </a:r>
            <a:r>
              <a:rPr lang="en-AU" dirty="0" smtClean="0"/>
              <a:t>)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spcAft>
                <a:spcPts val="2400"/>
              </a:spcAft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How rotated is the robot in the </a:t>
            </a:r>
            <a:r>
              <a:rPr lang="en-AU" b="1" dirty="0" smtClean="0">
                <a:solidFill>
                  <a:schemeClr val="accent2"/>
                </a:solidFill>
              </a:rPr>
              <a:t>sagittal</a:t>
            </a:r>
            <a:r>
              <a:rPr lang="en-AU" b="1" dirty="0" smtClean="0">
                <a:solidFill>
                  <a:schemeClr val="accent1"/>
                </a:solidFill>
              </a:rPr>
              <a:t> direction?</a:t>
            </a:r>
            <a:endParaRPr lang="en-AU" b="1" dirty="0">
              <a:solidFill>
                <a:schemeClr val="accent1"/>
              </a:solidFill>
            </a:endParaRPr>
          </a:p>
          <a:p>
            <a:pPr marL="0" indent="0" algn="ctr">
              <a:spcAft>
                <a:spcPts val="2400"/>
              </a:spcAft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How rotated is the robot in the </a:t>
            </a:r>
            <a:r>
              <a:rPr lang="en-AU" b="1" dirty="0" smtClean="0">
                <a:solidFill>
                  <a:schemeClr val="accent2"/>
                </a:solidFill>
              </a:rPr>
              <a:t>lateral</a:t>
            </a:r>
            <a:r>
              <a:rPr lang="en-AU" b="1" dirty="0" smtClean="0">
                <a:solidFill>
                  <a:schemeClr val="accent1"/>
                </a:solidFill>
              </a:rPr>
              <a:t> direction?</a:t>
            </a:r>
          </a:p>
          <a:p>
            <a:pPr marL="0" indent="0" algn="ctr">
              <a:spcAft>
                <a:spcPts val="2400"/>
              </a:spcAft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What is the </a:t>
            </a:r>
            <a:r>
              <a:rPr lang="en-AU" b="1" dirty="0" smtClean="0">
                <a:solidFill>
                  <a:schemeClr val="accent2"/>
                </a:solidFill>
              </a:rPr>
              <a:t>heading</a:t>
            </a:r>
            <a:r>
              <a:rPr lang="en-AU" b="1" dirty="0" smtClean="0">
                <a:solidFill>
                  <a:schemeClr val="accent1"/>
                </a:solidFill>
              </a:rPr>
              <a:t> of the robot?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37474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Properties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Inverse of a fused angles rotation</a:t>
            </a:r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endParaRPr lang="en-AU" b="1" dirty="0" smtClean="0"/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endParaRPr lang="en-AU" b="1" dirty="0" smtClean="0"/>
          </a:p>
          <a:p>
            <a:pPr marL="0" indent="0">
              <a:buNone/>
            </a:pPr>
            <a:endParaRPr lang="en-AU" sz="3600" b="1" dirty="0" smtClean="0"/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Special case of zero fused yaw</a:t>
            </a:r>
            <a:endParaRPr lang="en-AU" b="1" dirty="0">
              <a:solidFill>
                <a:schemeClr val="accent1"/>
              </a:solidFill>
            </a:endParaRPr>
          </a:p>
        </p:txBody>
      </p:sp>
      <p:pic>
        <p:nvPicPr>
          <p:cNvPr id="8194" name="Picture 2" descr="C:\Users\Phil\Documents\My LaTeX Documents\Fused Angles\presentation\images\FusedInver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00" y="1937152"/>
            <a:ext cx="3968840" cy="249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7529" y="5154804"/>
            <a:ext cx="4448942" cy="10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64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More in the Paper…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  <a:tabLst>
                <a:tab pos="2062163" algn="l"/>
              </a:tabLst>
            </a:pPr>
            <a:r>
              <a:rPr lang="en-AU" dirty="0">
                <a:sym typeface="Wingdings" panose="05000000000000000000" pitchFamily="2" charset="2"/>
              </a:rPr>
              <a:t>Further results and </a:t>
            </a:r>
            <a:r>
              <a:rPr lang="en-AU" b="1" dirty="0">
                <a:sym typeface="Wingdings" panose="05000000000000000000" pitchFamily="2" charset="2"/>
              </a:rPr>
              <a:t>properties</a:t>
            </a:r>
            <a:r>
              <a:rPr lang="en-AU" dirty="0">
                <a:sym typeface="Wingdings" panose="05000000000000000000" pitchFamily="2" charset="2"/>
              </a:rPr>
              <a:t> of </a:t>
            </a:r>
            <a:r>
              <a:rPr lang="en-AU" dirty="0" smtClean="0">
                <a:sym typeface="Wingdings" panose="05000000000000000000" pitchFamily="2" charset="2"/>
              </a:rPr>
              <a:t>fused angles</a:t>
            </a:r>
            <a:endParaRPr lang="en-AU" dirty="0"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  <a:tabLst>
                <a:tab pos="2062163" algn="l"/>
              </a:tabLst>
            </a:pPr>
            <a:r>
              <a:rPr lang="en-AU" dirty="0">
                <a:sym typeface="Wingdings" panose="05000000000000000000" pitchFamily="2" charset="2"/>
              </a:rPr>
              <a:t>Detailed discussion of the </a:t>
            </a:r>
            <a:r>
              <a:rPr lang="en-AU" b="1" dirty="0">
                <a:sym typeface="Wingdings" panose="05000000000000000000" pitchFamily="2" charset="2"/>
              </a:rPr>
              <a:t>shortcomings</a:t>
            </a:r>
            <a:r>
              <a:rPr lang="en-AU" dirty="0">
                <a:sym typeface="Wingdings" panose="05000000000000000000" pitchFamily="2" charset="2"/>
              </a:rPr>
              <a:t> of Euler angles</a:t>
            </a:r>
          </a:p>
          <a:p>
            <a:pPr marL="0" indent="0">
              <a:spcAft>
                <a:spcPts val="1200"/>
              </a:spcAft>
              <a:buNone/>
              <a:tabLst>
                <a:tab pos="2062163" algn="l"/>
              </a:tabLst>
            </a:pPr>
            <a:r>
              <a:rPr lang="en-AU" dirty="0" smtClean="0">
                <a:sym typeface="Wingdings" panose="05000000000000000000" pitchFamily="2" charset="2"/>
              </a:rPr>
              <a:t>The relationship </a:t>
            </a:r>
            <a:r>
              <a:rPr lang="en-AU" dirty="0">
                <a:sym typeface="Wingdings" panose="05000000000000000000" pitchFamily="2" charset="2"/>
              </a:rPr>
              <a:t>between </a:t>
            </a:r>
            <a:r>
              <a:rPr lang="en-AU" dirty="0" smtClean="0">
                <a:sym typeface="Wingdings" panose="05000000000000000000" pitchFamily="2" charset="2"/>
              </a:rPr>
              <a:t>tilt rotations and </a:t>
            </a:r>
            <a:r>
              <a:rPr lang="en-AU" b="1" dirty="0">
                <a:sym typeface="Wingdings" panose="05000000000000000000" pitchFamily="2" charset="2"/>
              </a:rPr>
              <a:t>accelerometer</a:t>
            </a:r>
            <a:r>
              <a:rPr lang="en-AU" dirty="0">
                <a:sym typeface="Wingdings" panose="05000000000000000000" pitchFamily="2" charset="2"/>
              </a:rPr>
              <a:t> </a:t>
            </a:r>
            <a:r>
              <a:rPr lang="en-AU" dirty="0" smtClean="0">
                <a:sym typeface="Wingdings" panose="05000000000000000000" pitchFamily="2" charset="2"/>
              </a:rPr>
              <a:t>measurements</a:t>
            </a:r>
          </a:p>
          <a:p>
            <a:pPr marL="0" indent="0">
              <a:spcAft>
                <a:spcPts val="1200"/>
              </a:spcAft>
              <a:buNone/>
              <a:tabLst>
                <a:tab pos="2062163" algn="l"/>
              </a:tabLst>
            </a:pPr>
            <a:r>
              <a:rPr lang="en-AU" dirty="0" smtClean="0">
                <a:sym typeface="Wingdings" panose="05000000000000000000" pitchFamily="2" charset="2"/>
              </a:rPr>
              <a:t>Precise </a:t>
            </a:r>
            <a:r>
              <a:rPr lang="en-AU" dirty="0">
                <a:sym typeface="Wingdings" panose="05000000000000000000" pitchFamily="2" charset="2"/>
              </a:rPr>
              <a:t>mathematical and geometric </a:t>
            </a:r>
            <a:r>
              <a:rPr lang="en-AU" b="1" dirty="0">
                <a:sym typeface="Wingdings" panose="05000000000000000000" pitchFamily="2" charset="2"/>
              </a:rPr>
              <a:t>definitions</a:t>
            </a:r>
            <a:r>
              <a:rPr lang="en-AU" dirty="0">
                <a:sym typeface="Wingdings" panose="05000000000000000000" pitchFamily="2" charset="2"/>
              </a:rPr>
              <a:t> of fused angles and tilt angles, and the level sets</a:t>
            </a:r>
          </a:p>
          <a:p>
            <a:pPr marL="0" indent="0">
              <a:spcAft>
                <a:spcPts val="1200"/>
              </a:spcAft>
              <a:buNone/>
              <a:tabLst>
                <a:tab pos="2062163" algn="l"/>
              </a:tabLst>
            </a:pPr>
            <a:r>
              <a:rPr lang="en-AU" dirty="0">
                <a:sym typeface="Wingdings" panose="05000000000000000000" pitchFamily="2" charset="2"/>
              </a:rPr>
              <a:t>Rigorous </a:t>
            </a:r>
            <a:r>
              <a:rPr lang="en-AU" b="1" dirty="0">
                <a:sym typeface="Wingdings" panose="05000000000000000000" pitchFamily="2" charset="2"/>
              </a:rPr>
              <a:t>singularity analysis </a:t>
            </a:r>
            <a:r>
              <a:rPr lang="en-AU" dirty="0">
                <a:sym typeface="Wingdings" panose="05000000000000000000" pitchFamily="2" charset="2"/>
              </a:rPr>
              <a:t>of the representations</a:t>
            </a:r>
          </a:p>
          <a:p>
            <a:pPr marL="0" indent="0">
              <a:spcAft>
                <a:spcPts val="1200"/>
              </a:spcAft>
              <a:buNone/>
              <a:tabLst>
                <a:tab pos="2062163" algn="l"/>
              </a:tabLst>
            </a:pPr>
            <a:r>
              <a:rPr lang="en-AU" b="1" dirty="0">
                <a:sym typeface="Wingdings" panose="05000000000000000000" pitchFamily="2" charset="2"/>
              </a:rPr>
              <a:t>Metrics</a:t>
            </a:r>
            <a:r>
              <a:rPr lang="en-AU" dirty="0">
                <a:sym typeface="Wingdings" panose="05000000000000000000" pitchFamily="2" charset="2"/>
              </a:rPr>
              <a:t> over fused angles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8104" y="5551100"/>
            <a:ext cx="3096344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AU" sz="2800" b="1" i="1" dirty="0" smtClean="0">
                <a:solidFill>
                  <a:srgbClr val="C0504D"/>
                </a:solidFill>
              </a:rPr>
              <a:t>Refer to the paper</a:t>
            </a:r>
            <a:endParaRPr lang="en-AU" sz="2800" b="1" i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0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640" y="4675208"/>
            <a:ext cx="5040560" cy="76944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 smtClean="0"/>
              <a:t>Matlab/Octave Rotations Library</a:t>
            </a:r>
            <a:br>
              <a:rPr lang="en-AU" dirty="0" smtClean="0"/>
            </a:br>
            <a:r>
              <a:rPr lang="en-AU" sz="1600" dirty="0" smtClean="0">
                <a:hlinkClick r:id="rId2"/>
              </a:rPr>
              <a:t>https://github.com/AIS-Bonn/matlab_octave_rotations_lib</a:t>
            </a:r>
            <a:endParaRPr lang="en-AU" sz="1600" dirty="0" smtClean="0"/>
          </a:p>
        </p:txBody>
      </p:sp>
      <p:pic>
        <p:nvPicPr>
          <p:cNvPr id="3074" name="Picture 2" descr="C:\Users\Phil\Documents\My LaTeX Documents\Fused Angles\presentation\Extra\rotations_library_icon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48" y="4272776"/>
            <a:ext cx="1574304" cy="15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740560"/>
            <a:ext cx="3543607" cy="220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7535" y="1782088"/>
            <a:ext cx="3735648" cy="175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132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Thank you for your attention!</a:t>
            </a:r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1043608" y="4365104"/>
            <a:ext cx="7056784" cy="14819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58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24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50145"/>
            <a:ext cx="5735301" cy="5229689"/>
          </a:xfrm>
        </p:spPr>
      </p:pic>
    </p:spTree>
    <p:extLst>
      <p:ext uri="{BB962C8B-B14F-4D97-AF65-F5344CB8AC3E}">
        <p14:creationId xmlns:p14="http://schemas.microsoft.com/office/powerpoint/2010/main" val="128345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82400"/>
          </a:xfrm>
        </p:spPr>
        <p:txBody>
          <a:bodyPr/>
          <a:lstStyle/>
          <a:p>
            <a:pPr marL="0" indent="0">
              <a:buNone/>
              <a:tabLst>
                <a:tab pos="2779713" algn="l"/>
              </a:tabLst>
            </a:pPr>
            <a:r>
              <a:rPr lang="en-AU" b="1" dirty="0" smtClean="0">
                <a:solidFill>
                  <a:schemeClr val="accent1"/>
                </a:solidFill>
              </a:rPr>
              <a:t>Containing set:</a:t>
            </a:r>
            <a:r>
              <a:rPr lang="en-AU" dirty="0" smtClean="0"/>
              <a:t>	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Parameters:</a:t>
            </a:r>
            <a:r>
              <a:rPr lang="en-AU" b="1" dirty="0" smtClean="0"/>
              <a:t>	</a:t>
            </a:r>
            <a:r>
              <a:rPr lang="en-AU" dirty="0" smtClean="0"/>
              <a:t>	3 ⇒ Minimal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Constraints:</a:t>
            </a:r>
            <a:r>
              <a:rPr lang="en-AU" dirty="0" smtClean="0"/>
              <a:t>		None</a:t>
            </a:r>
            <a:endParaRPr lang="en-AU" b="1" dirty="0" smtClean="0"/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Singularities:</a:t>
            </a:r>
            <a:r>
              <a:rPr lang="en-AU" dirty="0" smtClean="0"/>
              <a:t>	Gimbal lock at the limits of </a:t>
            </a:r>
            <a:r>
              <a:rPr lang="el-GR" dirty="0" smtClean="0"/>
              <a:t>θ</a:t>
            </a:r>
            <a:endParaRPr lang="en-AU" dirty="0" smtClean="0"/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Features:</a:t>
            </a:r>
            <a:r>
              <a:rPr lang="en-AU" dirty="0" smtClean="0"/>
              <a:t> 		Splits rotation into a sequence of			elemental rotations, numerically 			problematic near the singularities, 			computationally inefficient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Intrinsic ZYX Euler Angles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36" y="2389173"/>
            <a:ext cx="4037426" cy="516681"/>
          </a:xfrm>
          <a:prstGeom prst="rect">
            <a:avLst/>
          </a:prstGeom>
        </p:spPr>
      </p:pic>
      <p:pic>
        <p:nvPicPr>
          <p:cNvPr id="7" name="Picture 4" descr="C:\Users\Phil\Desktop\TEMP\presentation\images\ZYXEulerDefnAl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72159"/>
            <a:ext cx="3324132" cy="5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3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50352"/>
          </a:xfrm>
        </p:spPr>
        <p:txBody>
          <a:bodyPr/>
          <a:lstStyle/>
          <a:p>
            <a:pPr marL="0" indent="0">
              <a:buNone/>
              <a:tabLst>
                <a:tab pos="2779713" algn="l"/>
              </a:tabLst>
            </a:pPr>
            <a:r>
              <a:rPr lang="en-AU" b="1" dirty="0" smtClean="0">
                <a:solidFill>
                  <a:schemeClr val="accent1"/>
                </a:solidFill>
              </a:rPr>
              <a:t>Containing set:</a:t>
            </a:r>
            <a:r>
              <a:rPr lang="en-AU" dirty="0" smtClean="0"/>
              <a:t>	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Parameters:	</a:t>
            </a:r>
            <a:r>
              <a:rPr lang="en-AU" dirty="0" smtClean="0"/>
              <a:t>	9 ⇒ Redundant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Constraints:</a:t>
            </a:r>
            <a:r>
              <a:rPr lang="en-AU" dirty="0" smtClean="0"/>
              <a:t>		</a:t>
            </a:r>
            <a:r>
              <a:rPr lang="en-AU" dirty="0" err="1" smtClean="0"/>
              <a:t>Orthogonality</a:t>
            </a:r>
            <a:r>
              <a:rPr lang="en-AU" dirty="0" smtClean="0"/>
              <a:t> (determinant +1)</a:t>
            </a:r>
            <a:endParaRPr lang="en-AU" b="1" dirty="0" smtClean="0"/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Singularities:</a:t>
            </a:r>
            <a:r>
              <a:rPr lang="en-AU" dirty="0" smtClean="0"/>
              <a:t>	None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Features:</a:t>
            </a:r>
            <a:r>
              <a:rPr lang="en-AU" dirty="0" smtClean="0">
                <a:solidFill>
                  <a:schemeClr val="accent1"/>
                </a:solidFill>
              </a:rPr>
              <a:t> </a:t>
            </a:r>
            <a:r>
              <a:rPr lang="en-AU" dirty="0" smtClean="0"/>
              <a:t>		Trivially exposes the basis vectors, 			computationally efficient for many 			tasks, numerical handling is difficult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27" y="1429049"/>
            <a:ext cx="5143946" cy="1101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Rotation Matrices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12" y="2865636"/>
            <a:ext cx="5436580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82400"/>
          </a:xfrm>
        </p:spPr>
        <p:txBody>
          <a:bodyPr/>
          <a:lstStyle/>
          <a:p>
            <a:pPr marL="0" indent="0">
              <a:buNone/>
              <a:tabLst>
                <a:tab pos="2779713" algn="l"/>
              </a:tabLst>
            </a:pPr>
            <a:r>
              <a:rPr lang="en-AU" b="1" dirty="0" smtClean="0">
                <a:solidFill>
                  <a:schemeClr val="accent1"/>
                </a:solidFill>
              </a:rPr>
              <a:t>Containing set:</a:t>
            </a:r>
            <a:r>
              <a:rPr lang="en-AU" dirty="0" smtClean="0"/>
              <a:t>	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Parameters:	</a:t>
            </a:r>
            <a:r>
              <a:rPr lang="en-AU" dirty="0" smtClean="0"/>
              <a:t>	4 ⇒ Redundant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Constraints:</a:t>
            </a:r>
            <a:r>
              <a:rPr lang="en-AU" dirty="0" smtClean="0">
                <a:solidFill>
                  <a:schemeClr val="accent1"/>
                </a:solidFill>
              </a:rPr>
              <a:t>	</a:t>
            </a:r>
            <a:r>
              <a:rPr lang="en-AU" dirty="0" smtClean="0"/>
              <a:t>	Unit norm</a:t>
            </a:r>
            <a:endParaRPr lang="en-AU" b="1" dirty="0" smtClean="0"/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Singularities:</a:t>
            </a:r>
            <a:r>
              <a:rPr lang="en-AU" dirty="0" smtClean="0"/>
              <a:t>	None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Features:</a:t>
            </a:r>
            <a:r>
              <a:rPr lang="en-AU" dirty="0" smtClean="0">
                <a:solidFill>
                  <a:schemeClr val="accent1"/>
                </a:solidFill>
              </a:rPr>
              <a:t> </a:t>
            </a:r>
            <a:r>
              <a:rPr lang="en-AU" dirty="0" smtClean="0"/>
              <a:t>		Dual representation of almost every			rotation, computationally efficient 			for many tasks, unit norm</a:t>
            </a:r>
            <a:r>
              <a:rPr lang="en-AU" dirty="0"/>
              <a:t> </a:t>
            </a:r>
            <a:r>
              <a:rPr lang="en-AU" dirty="0" smtClean="0"/>
              <a:t>constraint 			must be numerically enforced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68" y="1556792"/>
            <a:ext cx="5025064" cy="438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Quaternions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36" y="2461528"/>
            <a:ext cx="2647418" cy="3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4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 Definition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776864" cy="2088232"/>
          </a:xfrm>
          <a:ln w="28575">
            <a:solidFill>
              <a:schemeClr val="accent2"/>
            </a:solidFill>
          </a:ln>
        </p:spPr>
        <p:txBody>
          <a:bodyPr lIns="180000" tIns="72000" rIns="180000" bIns="72000" anchor="ctr"/>
          <a:lstStyle/>
          <a:p>
            <a:pPr marL="0" indent="0" algn="ctr">
              <a:buNone/>
            </a:pPr>
            <a:r>
              <a:rPr lang="en-AU" dirty="0" smtClean="0"/>
              <a:t>Find </a:t>
            </a:r>
            <a:r>
              <a:rPr lang="en-AU" dirty="0"/>
              <a:t>a representation that describes the state of </a:t>
            </a:r>
            <a:r>
              <a:rPr lang="en-AU" dirty="0" smtClean="0"/>
              <a:t>balance </a:t>
            </a:r>
            <a:r>
              <a:rPr lang="en-AU" dirty="0"/>
              <a:t>in an intuitive and problem-relevant way, </a:t>
            </a:r>
            <a:r>
              <a:rPr lang="en-AU" dirty="0" smtClean="0"/>
              <a:t>and </a:t>
            </a:r>
            <a:r>
              <a:rPr lang="en-AU" dirty="0"/>
              <a:t>yields information about the components of </a:t>
            </a:r>
            <a:r>
              <a:rPr lang="en-AU" dirty="0" smtClean="0"/>
              <a:t>the </a:t>
            </a:r>
            <a:r>
              <a:rPr lang="en-AU" dirty="0"/>
              <a:t>rotation in the three major planes (</a:t>
            </a:r>
            <a:r>
              <a:rPr lang="en-AU" dirty="0" err="1"/>
              <a:t>xy</a:t>
            </a:r>
            <a:r>
              <a:rPr lang="en-AU" dirty="0"/>
              <a:t>, </a:t>
            </a:r>
            <a:r>
              <a:rPr lang="en-AU" dirty="0" err="1"/>
              <a:t>yz</a:t>
            </a:r>
            <a:r>
              <a:rPr lang="en-AU" dirty="0"/>
              <a:t>, </a:t>
            </a:r>
            <a:r>
              <a:rPr lang="en-AU" dirty="0" err="1"/>
              <a:t>xz</a:t>
            </a:r>
            <a:r>
              <a:rPr lang="en-AU" dirty="0" smtClean="0"/>
              <a:t>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326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 Definition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7788"/>
            <a:ext cx="8229600" cy="523220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AU" dirty="0" smtClean="0"/>
              <a:t>(and the intermediate </a:t>
            </a:r>
            <a:r>
              <a:rPr lang="en-AU" b="1" dirty="0" smtClean="0">
                <a:solidFill>
                  <a:schemeClr val="accent2"/>
                </a:solidFill>
              </a:rPr>
              <a:t>tilt angles</a:t>
            </a:r>
            <a:r>
              <a:rPr lang="en-AU" dirty="0" smtClean="0">
                <a:solidFill>
                  <a:schemeClr val="accent2"/>
                </a:solidFill>
              </a:rPr>
              <a:t> </a:t>
            </a:r>
            <a:r>
              <a:rPr lang="en-AU" dirty="0" smtClean="0"/>
              <a:t>representation)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804" y="3733966"/>
            <a:ext cx="216974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hil\Desktop\TEMP\presentation\images\fused_cones_1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845" y="3733966"/>
            <a:ext cx="217015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6294" y="3733966"/>
            <a:ext cx="216974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4540" y="3733966"/>
            <a:ext cx="216974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556792"/>
            <a:ext cx="7776864" cy="208823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180000" tIns="72000" rIns="180000" bIns="7200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4000" b="1" dirty="0">
                <a:solidFill>
                  <a:schemeClr val="accent2"/>
                </a:solidFill>
              </a:rPr>
              <a:t>Fused </a:t>
            </a:r>
            <a:r>
              <a:rPr lang="en-AU" sz="4000" b="1" dirty="0" smtClean="0">
                <a:solidFill>
                  <a:schemeClr val="accent2"/>
                </a:solidFill>
              </a:rPr>
              <a:t>angles</a:t>
            </a:r>
            <a:endParaRPr lang="en-AU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8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Uses of Fused Angles to 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Attitude Estimator</a:t>
            </a:r>
            <a:r>
              <a:rPr lang="en-AU" b="1" baseline="30000" dirty="0" smtClean="0"/>
              <a:t> [1]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dirty="0"/>
              <a:t>	I</a:t>
            </a:r>
            <a:r>
              <a:rPr lang="en-AU" dirty="0" smtClean="0"/>
              <a:t>nternally based on the concept of fused angles 	for orientation resolution</a:t>
            </a:r>
          </a:p>
          <a:p>
            <a:pPr marL="0" indent="0">
              <a:buNone/>
            </a:pPr>
            <a:r>
              <a:rPr lang="en-AU" b="1" dirty="0" err="1" smtClean="0">
                <a:solidFill>
                  <a:schemeClr val="accent1"/>
                </a:solidFill>
              </a:rPr>
              <a:t>igus</a:t>
            </a:r>
            <a:r>
              <a:rPr lang="en-AU" b="1" dirty="0" smtClean="0">
                <a:solidFill>
                  <a:schemeClr val="accent1"/>
                </a:solidFill>
              </a:rPr>
              <a:t> Humanoid Open Platform ROS Software</a:t>
            </a:r>
            <a:r>
              <a:rPr lang="en-AU" b="1" baseline="30000" dirty="0" smtClean="0">
                <a:solidFill>
                  <a:schemeClr val="accent1"/>
                </a:solidFill>
              </a:rPr>
              <a:t> </a:t>
            </a:r>
            <a:r>
              <a:rPr lang="en-AU" b="1" baseline="30000" dirty="0" smtClean="0"/>
              <a:t>[2]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dirty="0"/>
              <a:t>	</a:t>
            </a:r>
            <a:r>
              <a:rPr lang="en-AU" dirty="0" smtClean="0"/>
              <a:t>Fused angles are used for state estimation, the 	walking engine and balance feedback.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Matlab/Octave Rotations Library</a:t>
            </a:r>
            <a:r>
              <a:rPr lang="en-AU" b="1" baseline="30000" dirty="0" smtClean="0"/>
              <a:t> [3]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Library for 3D rotation computations and 	algorithm development, including support for 	both fused angles and tilt angles.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52" y="1809038"/>
            <a:ext cx="976608" cy="976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0" y="5113317"/>
            <a:ext cx="1175630" cy="1175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8"/>
          <a:stretch/>
        </p:blipFill>
        <p:spPr>
          <a:xfrm>
            <a:off x="198977" y="3429882"/>
            <a:ext cx="982557" cy="94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1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40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41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45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4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Existing Representations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1"/>
            <a:ext cx="8229600" cy="496824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AU" dirty="0" smtClean="0"/>
              <a:t>Rotation matrices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AU" dirty="0" smtClean="0"/>
              <a:t>Quaternions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AU" dirty="0" smtClean="0"/>
              <a:t>Euler angles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AU" dirty="0" smtClean="0"/>
              <a:t>Axis-angle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AU" dirty="0" smtClean="0"/>
              <a:t>Rotation vectors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AU" dirty="0" smtClean="0"/>
              <a:t>Vectorial parameterisations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69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7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4586455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Features:</a:t>
            </a:r>
            <a:endParaRPr lang="en-AU" dirty="0"/>
          </a:p>
          <a:p>
            <a:pPr marL="0" indent="0">
              <a:spcAft>
                <a:spcPts val="1200"/>
              </a:spcAft>
              <a:buNone/>
            </a:pPr>
            <a:r>
              <a:rPr lang="en-AU" dirty="0" smtClean="0"/>
              <a:t>Splits rotation into a sequence</a:t>
            </a:r>
            <a:br>
              <a:rPr lang="en-AU" dirty="0" smtClean="0"/>
            </a:br>
            <a:r>
              <a:rPr lang="en-AU" dirty="0" smtClean="0"/>
              <a:t>of three elemental rotations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dirty="0"/>
              <a:t>Gimbal lock at the limits of </a:t>
            </a:r>
            <a:r>
              <a:rPr lang="el-GR" dirty="0" smtClean="0"/>
              <a:t>θ</a:t>
            </a:r>
            <a:r>
              <a:rPr lang="en-AU" dirty="0"/>
              <a:t>	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dirty="0" smtClean="0"/>
              <a:t>Numerically problematic near</a:t>
            </a:r>
            <a:br>
              <a:rPr lang="en-AU" dirty="0" smtClean="0"/>
            </a:br>
            <a:r>
              <a:rPr lang="en-AU" dirty="0" smtClean="0"/>
              <a:t>the singularities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dirty="0" smtClean="0"/>
              <a:t>Computationally inefficient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Intrinsic ZYX Euler Angles</a:t>
            </a:r>
            <a:endParaRPr lang="en-AU" dirty="0"/>
          </a:p>
        </p:txBody>
      </p:sp>
      <p:pic>
        <p:nvPicPr>
          <p:cNvPr id="3075" name="Picture 3" descr="C:\Users\Phil\Desktop\TEMP\presentation\images\EulerAngl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74259"/>
            <a:ext cx="3888432" cy="380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hil\Desktop\TEMP\presentation\images\ZYXEulerDefnAl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28143"/>
            <a:ext cx="3324132" cy="5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9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7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Intrinsic ZYX Euler Angles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Relevant feature:</a:t>
            </a:r>
            <a:endParaRPr lang="en-AU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U" dirty="0" smtClean="0"/>
              <a:t>	Quantifies the amount of rotation about the 	x, y and z axes </a:t>
            </a:r>
            <a:r>
              <a:rPr lang="en-AU" dirty="0" smtClean="0">
                <a:solidFill>
                  <a:schemeClr val="accent2"/>
                </a:solidFill>
              </a:rPr>
              <a:t>≈ in the three major planes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Problems: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AU" dirty="0"/>
              <a:t>	</a:t>
            </a:r>
            <a:r>
              <a:rPr lang="en-AU" dirty="0" smtClean="0"/>
              <a:t>Proximity of both gimbal lock singularities to 	normal working ranges, high local sensitivity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AU" dirty="0"/>
              <a:t>	</a:t>
            </a:r>
            <a:r>
              <a:rPr lang="en-AU" dirty="0" smtClean="0"/>
              <a:t>Requirement of an order of elemental rotations, 	leading to asymmetrical definitions of pitch/roll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AU" dirty="0"/>
              <a:t>	</a:t>
            </a:r>
            <a:r>
              <a:rPr lang="en-AU" dirty="0" smtClean="0"/>
              <a:t>Unintuitive non-axisymmetric behaviour of the 	yaw angle due to the reliance on axis projection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3563888" y="2276872"/>
            <a:ext cx="43204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86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4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3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4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hil\Documents\My LaTeX Documents\Fused Angles\presentation\Extra\tilt_angles_frames_series_croppe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58674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hil\Documents\My LaTeX Documents\Fused Angles\presentation\Extra\tilt_angles_frames_series_croppe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5867400" cy="47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hil\Documents\My LaTeX Documents\Fused Angles\presentation\Extra\tilt_angles_frames_series_cropped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5867401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hil\Documents\My LaTeX Documents\Fused Angles\presentation\Extra\tilt_angles_frames_series_cropped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58674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hil\Documents\My LaTeX Documents\Fused Angles\presentation\Extra\tilt_angles_frames_series_cropped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5867400" cy="47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Phil\Documents\My LaTeX Documents\Fused Angles\presentation\Extra\tilt_angles_frames_series_cropped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58674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Tilt Angles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20799"/>
            <a:ext cx="8507288" cy="4412457"/>
          </a:xfrm>
        </p:spPr>
        <p:txBody>
          <a:bodyPr anchor="ctr" anchorCtr="0"/>
          <a:lstStyle/>
          <a:p>
            <a:pPr marL="0" indent="0">
              <a:lnSpc>
                <a:spcPct val="150000"/>
              </a:lnSpc>
              <a:buNone/>
              <a:tabLst>
                <a:tab pos="355600" algn="l"/>
              </a:tabLst>
            </a:pPr>
            <a:r>
              <a:rPr lang="en-AU" b="1" dirty="0" smtClean="0">
                <a:solidFill>
                  <a:schemeClr val="accent1"/>
                </a:solidFill>
              </a:rPr>
              <a:t>Rotation G to B</a:t>
            </a:r>
          </a:p>
          <a:p>
            <a:pPr marL="0" indent="0">
              <a:lnSpc>
                <a:spcPct val="150000"/>
              </a:lnSpc>
              <a:buNone/>
              <a:tabLst>
                <a:tab pos="355600" algn="l"/>
              </a:tabLst>
            </a:pPr>
            <a:r>
              <a:rPr lang="el-GR" dirty="0" smtClean="0">
                <a:solidFill>
                  <a:schemeClr val="accent5"/>
                </a:solidFill>
                <a:latin typeface="Berylium" panose="02000000000000000000" pitchFamily="2" charset="0"/>
              </a:rPr>
              <a:t>ψ</a:t>
            </a:r>
            <a:r>
              <a:rPr lang="en-AU" dirty="0" smtClean="0">
                <a:solidFill>
                  <a:schemeClr val="accent5"/>
                </a:solidFill>
              </a:rPr>
              <a:t>	= Fused yaw</a:t>
            </a:r>
          </a:p>
          <a:p>
            <a:pPr marL="0" indent="0">
              <a:lnSpc>
                <a:spcPct val="150000"/>
              </a:lnSpc>
              <a:buNone/>
              <a:tabLst>
                <a:tab pos="355600" algn="l"/>
              </a:tabLst>
            </a:pPr>
            <a:r>
              <a:rPr lang="en-AU" sz="1000" dirty="0" smtClean="0">
                <a:solidFill>
                  <a:srgbClr val="7030A0"/>
                </a:solidFill>
              </a:rPr>
              <a:t> </a:t>
            </a:r>
            <a:r>
              <a:rPr lang="el-GR" dirty="0" smtClean="0">
                <a:solidFill>
                  <a:srgbClr val="7030A0"/>
                </a:solidFill>
                <a:latin typeface="Berylium" panose="02000000000000000000" pitchFamily="2" charset="0"/>
              </a:rPr>
              <a:t>γ</a:t>
            </a:r>
            <a:r>
              <a:rPr lang="en-AU" dirty="0" smtClean="0">
                <a:solidFill>
                  <a:srgbClr val="7030A0"/>
                </a:solidFill>
              </a:rPr>
              <a:t>	= Tilt axis angle</a:t>
            </a:r>
          </a:p>
          <a:p>
            <a:pPr marL="0" indent="0">
              <a:lnSpc>
                <a:spcPct val="150000"/>
              </a:lnSpc>
              <a:buNone/>
              <a:tabLst>
                <a:tab pos="355600" algn="l"/>
              </a:tabLst>
            </a:pPr>
            <a:r>
              <a:rPr lang="el-GR" dirty="0" smtClean="0">
                <a:solidFill>
                  <a:srgbClr val="FF33CC"/>
                </a:solidFill>
                <a:latin typeface="Berylium" panose="02000000000000000000" pitchFamily="2" charset="0"/>
              </a:rPr>
              <a:t>α</a:t>
            </a:r>
            <a:r>
              <a:rPr lang="en-AU" dirty="0">
                <a:solidFill>
                  <a:srgbClr val="FF33CC"/>
                </a:solidFill>
              </a:rPr>
              <a:t>	</a:t>
            </a:r>
            <a:r>
              <a:rPr lang="en-AU" dirty="0" smtClean="0">
                <a:solidFill>
                  <a:srgbClr val="FF33CC"/>
                </a:solidFill>
              </a:rPr>
              <a:t>= Tilt angle</a:t>
            </a:r>
          </a:p>
        </p:txBody>
      </p:sp>
    </p:spTree>
    <p:extLst>
      <p:ext uri="{BB962C8B-B14F-4D97-AF65-F5344CB8AC3E}">
        <p14:creationId xmlns:p14="http://schemas.microsoft.com/office/powerpoint/2010/main" val="131152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On-screen Show (4:3)</PresentationFormat>
  <Paragraphs>130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Berylium</vt:lpstr>
      <vt:lpstr>Calibri</vt:lpstr>
      <vt:lpstr>Century</vt:lpstr>
      <vt:lpstr>Wingdings</vt:lpstr>
      <vt:lpstr>Office Theme</vt:lpstr>
      <vt:lpstr>Fused Angles: A Representation of Body Orientation for Balance</vt:lpstr>
      <vt:lpstr>Motivation</vt:lpstr>
      <vt:lpstr>Problem Definition</vt:lpstr>
      <vt:lpstr>Problem Definition</vt:lpstr>
      <vt:lpstr>Uses of Fused Angles to Date</vt:lpstr>
      <vt:lpstr>Existing Representations</vt:lpstr>
      <vt:lpstr>Intrinsic ZYX Euler Angles</vt:lpstr>
      <vt:lpstr>Intrinsic ZYX Euler Angles</vt:lpstr>
      <vt:lpstr>Tilt Angles</vt:lpstr>
      <vt:lpstr>Tilt Angles</vt:lpstr>
      <vt:lpstr>Fused Angles</vt:lpstr>
      <vt:lpstr>Fused Angle Level Sets</vt:lpstr>
      <vt:lpstr>Fused Angle Level Sets</vt:lpstr>
      <vt:lpstr>Intersection of Level Sets</vt:lpstr>
      <vt:lpstr>Fused Angles</vt:lpstr>
      <vt:lpstr>Sine Sum Criterion</vt:lpstr>
      <vt:lpstr>Mathematical Definitions</vt:lpstr>
      <vt:lpstr>Representation Conversions</vt:lpstr>
      <vt:lpstr>Properties</vt:lpstr>
      <vt:lpstr>Properties</vt:lpstr>
      <vt:lpstr>More in the Paper…</vt:lpstr>
      <vt:lpstr>PowerPoint Presentation</vt:lpstr>
      <vt:lpstr>References</vt:lpstr>
      <vt:lpstr>Intrinsic ZYX Euler Angles</vt:lpstr>
      <vt:lpstr>Rotation Matrices</vt:lpstr>
      <vt:lpstr>Quaternions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Fused Angles for Body Orientation Representation</dc:title>
  <dc:creator>Philipp Allgeuer</dc:creator>
  <cp:lastModifiedBy>mobmanip</cp:lastModifiedBy>
  <cp:revision>106</cp:revision>
  <dcterms:created xsi:type="dcterms:W3CDTF">2014-11-10T13:30:01Z</dcterms:created>
  <dcterms:modified xsi:type="dcterms:W3CDTF">2015-09-28T21:55:59Z</dcterms:modified>
</cp:coreProperties>
</file>