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9" r:id="rId4"/>
    <p:sldId id="268" r:id="rId5"/>
    <p:sldId id="267" r:id="rId6"/>
    <p:sldId id="264" r:id="rId7"/>
    <p:sldId id="265" r:id="rId8"/>
    <p:sldId id="266" r:id="rId9"/>
  </p:sldIdLst>
  <p:sldSz cx="17281525" cy="9721850"/>
  <p:notesSz cx="6858000" cy="9144000"/>
  <p:defaultTextStyle>
    <a:defPPr>
      <a:defRPr lang="en-US"/>
    </a:defPPr>
    <a:lvl1pPr marL="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152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305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1457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8610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5762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2915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0067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7220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80" autoAdjust="0"/>
    <p:restoredTop sz="94647" autoAdjust="0"/>
  </p:normalViewPr>
  <p:slideViewPr>
    <p:cSldViewPr>
      <p:cViewPr>
        <p:scale>
          <a:sx n="50" d="100"/>
          <a:sy n="50" d="100"/>
        </p:scale>
        <p:origin x="2052" y="648"/>
      </p:cViewPr>
      <p:guideLst>
        <p:guide orient="horz" pos="3062"/>
        <p:guide pos="5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3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http://www.ais.uni-bonn.de/~pallgeue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hlinkClick r:id="rId3" action="ppaction://hlinksldjump"/>
          </p:cNvPr>
          <p:cNvSpPr txBox="1">
            <a:spLocks/>
          </p:cNvSpPr>
          <p:nvPr userDrawn="1"/>
        </p:nvSpPr>
        <p:spPr>
          <a:xfrm>
            <a:off x="1" y="23750"/>
            <a:ext cx="17281524" cy="772623"/>
          </a:xfrm>
          <a:prstGeom prst="rect">
            <a:avLst/>
          </a:prstGeom>
        </p:spPr>
        <p:txBody>
          <a:bodyPr vert="horz" lIns="154305" tIns="77153" rIns="154305" bIns="77153" rtlCol="0" anchor="b">
            <a:normAutofit/>
          </a:bodyPr>
          <a:lstStyle>
            <a:lvl1pPr algn="ctr" defTabSz="154305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Omnidirectional Bipedal Walking with Direct Fused</a:t>
            </a:r>
            <a:r>
              <a:rPr lang="en-US" sz="3200" baseline="0" dirty="0" smtClean="0"/>
              <a:t> Angle Feedback Mechanisms</a:t>
            </a:r>
            <a:endParaRPr lang="en-AU" sz="3200" dirty="0"/>
          </a:p>
        </p:txBody>
      </p:sp>
      <p:pic>
        <p:nvPicPr>
          <p:cNvPr id="1026" name="Picture 2" descr="C:\Users\Phil\Documents\My LaTeX Documents\Attitude Estimation\presentation\logo_uni_bonn_ais.gif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40135" y="50325"/>
            <a:ext cx="665025" cy="6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6289483" y="924183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A4D3080-42E3-43C7-896A-41D8BB0C09C0}" type="slidenum">
              <a:rPr lang="en-AU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7080" y="9241838"/>
            <a:ext cx="1420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17/11/16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264500" y="9241838"/>
            <a:ext cx="4752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Philipp Allgeuer and Sven </a:t>
            </a:r>
            <a:r>
              <a:rPr lang="en-A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Behnke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2" descr="C:\Users\Phil\Documents\My LaTeX Documents\Attitude Estimation\presentation\logo_uni_bonn_ais.gif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16"/>
          <a:stretch/>
        </p:blipFill>
        <p:spPr bwMode="auto">
          <a:xfrm>
            <a:off x="15778913" y="3090"/>
            <a:ext cx="1477212" cy="6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9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543050" rtl="0" eaLnBrk="1" latinLnBrk="0" hangingPunct="1">
        <a:spcBef>
          <a:spcPct val="0"/>
        </a:spcBef>
        <a:buNone/>
        <a:defRPr sz="4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8644" indent="-578644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728" indent="-482203" algn="l" defTabSz="1543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2881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00338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7186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43388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1491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786438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5796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1457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5762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2915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20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5.png"/><Relationship Id="rId3" Type="http://schemas.openxmlformats.org/officeDocument/2006/relationships/slide" Target="slide8.xml"/><Relationship Id="rId21" Type="http://schemas.openxmlformats.org/officeDocument/2006/relationships/image" Target="../media/image11.png"/><Relationship Id="rId34" Type="http://schemas.openxmlformats.org/officeDocument/2006/relationships/hyperlink" Target="http://www.ais.uni-bonn.de/papers/HSR13_Missura.pdf" TargetMode="External"/><Relationship Id="rId7" Type="http://schemas.openxmlformats.org/officeDocument/2006/relationships/slide" Target="slide4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4.png"/><Relationship Id="rId33" Type="http://schemas.openxmlformats.org/officeDocument/2006/relationships/image" Target="../media/image21.jpeg"/><Relationship Id="rId2" Type="http://schemas.openxmlformats.org/officeDocument/2006/relationships/slide" Target="slide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hyperlink" Target="http://www.ais.uni-bonn.de/papers/RC13_Schwarz.pdf" TargetMode="External"/><Relationship Id="rId24" Type="http://schemas.openxmlformats.org/officeDocument/2006/relationships/hyperlink" Target="https://www.youtube.com/watch?v=EBVVfiJTcrU" TargetMode="External"/><Relationship Id="rId32" Type="http://schemas.openxmlformats.org/officeDocument/2006/relationships/image" Target="../media/image20.png"/><Relationship Id="rId5" Type="http://schemas.openxmlformats.org/officeDocument/2006/relationships/slide" Target="slide6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hyperlink" Target="http://www.ais.uni-bonn.de/~pallgeuer/papers/Humanoids_2014_attest.pdf" TargetMode="External"/><Relationship Id="rId19" Type="http://schemas.openxmlformats.org/officeDocument/2006/relationships/image" Target="../media/image9.png"/><Relationship Id="rId31" Type="http://schemas.openxmlformats.org/officeDocument/2006/relationships/image" Target="../media/image19.png"/><Relationship Id="rId4" Type="http://schemas.openxmlformats.org/officeDocument/2006/relationships/slide" Target="slide7.xml"/><Relationship Id="rId9" Type="http://schemas.openxmlformats.org/officeDocument/2006/relationships/hyperlink" Target="http://www.ais.uni-bonn.de/~pallgeuer/papers/IROS_2015_fused.pdf" TargetMode="Externa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hyperlink" Target="https://github.com/AIS-Bonn/humanoid_op_ros" TargetMode="External"/><Relationship Id="rId30" Type="http://schemas.openxmlformats.org/officeDocument/2006/relationships/image" Target="../media/image18.png"/><Relationship Id="rId35" Type="http://schemas.openxmlformats.org/officeDocument/2006/relationships/image" Target="../media/image22.png"/><Relationship Id="rId8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.uni-bonn.de/~pallgeuer/papers/IROS_2015_fused.pdf" TargetMode="External"/><Relationship Id="rId2" Type="http://schemas.openxmlformats.org/officeDocument/2006/relationships/hyperlink" Target="http://www.ais.uni-bonn.de/~pallgeuer/papers/Humanoids_2014_attest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ais.uni-bonn.de/papers/HSR13_Missura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VVfiJTc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AIS-Bonn/humanoid_op_ros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hlinkClick r:id="rId2" action="ppaction://hlinksldjump"/>
          </p:cNvPr>
          <p:cNvSpPr/>
          <p:nvPr/>
        </p:nvSpPr>
        <p:spPr>
          <a:xfrm>
            <a:off x="287834" y="972493"/>
            <a:ext cx="5328592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Problem Definition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426" y="1295033"/>
            <a:ext cx="5328000" cy="226974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11664506" y="6661125"/>
            <a:ext cx="5328000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Experimental Results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65098" y="6983665"/>
            <a:ext cx="5328000" cy="21977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34" name="Round Same Side Corner Rectangle 33">
            <a:hlinkClick r:id="rId4" action="ppaction://hlinksldjump"/>
          </p:cNvPr>
          <p:cNvSpPr/>
          <p:nvPr/>
        </p:nvSpPr>
        <p:spPr>
          <a:xfrm>
            <a:off x="11665690" y="3636789"/>
            <a:ext cx="5328000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Tuning of the Feedback Parameters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66282" y="3959327"/>
            <a:ext cx="5328000" cy="248577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39" name="Round Same Side Corner Rectangle 38">
            <a:hlinkClick r:id="rId5" action="ppaction://hlinksldjump"/>
          </p:cNvPr>
          <p:cNvSpPr/>
          <p:nvPr/>
        </p:nvSpPr>
        <p:spPr>
          <a:xfrm>
            <a:off x="5832450" y="3636789"/>
            <a:ext cx="5616624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Fused Angle Feedback Mechanisms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32450" y="3959327"/>
            <a:ext cx="5616624" cy="522207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43" name="Round Same Side Corner Rectangle 42">
            <a:hlinkClick r:id="rId6" action="ppaction://hlinksldjump"/>
          </p:cNvPr>
          <p:cNvSpPr/>
          <p:nvPr/>
        </p:nvSpPr>
        <p:spPr>
          <a:xfrm>
            <a:off x="5832450" y="972493"/>
            <a:ext cx="111600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Corrective Actions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32450" y="1295032"/>
            <a:ext cx="11160056" cy="212573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45" name="Round Same Side Corner Rectangle 44">
            <a:hlinkClick r:id="rId7" action="ppaction://hlinksldjump"/>
          </p:cNvPr>
          <p:cNvSpPr/>
          <p:nvPr/>
        </p:nvSpPr>
        <p:spPr>
          <a:xfrm>
            <a:off x="287834" y="6157069"/>
            <a:ext cx="5328592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Open-Loop Gait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8426" y="6479609"/>
            <a:ext cx="5328000" cy="270179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54" name="TextBox 53"/>
          <p:cNvSpPr txBox="1"/>
          <p:nvPr/>
        </p:nvSpPr>
        <p:spPr>
          <a:xfrm>
            <a:off x="286354" y="1295030"/>
            <a:ext cx="3181691" cy="2269751"/>
          </a:xfrm>
          <a:prstGeom prst="rect">
            <a:avLst/>
          </a:prstGeom>
          <a:noFill/>
        </p:spPr>
        <p:txBody>
          <a:bodyPr wrap="square" lIns="144000" tIns="72000" rIns="144000" bIns="10800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AU" sz="1400" dirty="0"/>
              <a:t>A gait is proposed that uses only 6-axis IMU feedback to stabilise an </a:t>
            </a:r>
            <a:r>
              <a:rPr lang="en-AU" sz="1400" dirty="0" smtClean="0"/>
              <a:t>open-loop </a:t>
            </a:r>
            <a:r>
              <a:rPr lang="en-AU" sz="1400" b="1" dirty="0" smtClean="0"/>
              <a:t>omnidirectional bipedal walk</a:t>
            </a:r>
            <a:r>
              <a:rPr lang="en-AU" sz="1400" dirty="0" smtClean="0"/>
              <a:t>. </a:t>
            </a:r>
            <a:r>
              <a:rPr lang="en-AU" sz="1400" dirty="0"/>
              <a:t>The gait is suitable for </a:t>
            </a:r>
            <a:r>
              <a:rPr lang="en-AU" sz="1400" dirty="0" smtClean="0"/>
              <a:t>robots with </a:t>
            </a:r>
            <a:r>
              <a:rPr lang="en-AU" sz="1400" b="1" dirty="0" smtClean="0"/>
              <a:t>low </a:t>
            </a:r>
            <a:r>
              <a:rPr lang="en-AU" sz="1400" b="1" dirty="0"/>
              <a:t>cost sensors and actuators</a:t>
            </a:r>
            <a:r>
              <a:rPr lang="en-AU" sz="1400" dirty="0"/>
              <a:t>. </a:t>
            </a:r>
            <a:r>
              <a:rPr lang="en-AU" sz="1400" dirty="0" smtClean="0"/>
              <a:t>We aim to show that if </a:t>
            </a:r>
            <a:r>
              <a:rPr lang="en-AU" sz="1400" dirty="0"/>
              <a:t>the </a:t>
            </a:r>
            <a:r>
              <a:rPr lang="en-AU" sz="1400" dirty="0" smtClean="0"/>
              <a:t>sensor feedback </a:t>
            </a:r>
            <a:r>
              <a:rPr lang="en-AU" sz="1400" dirty="0"/>
              <a:t>chains are carefully </a:t>
            </a:r>
            <a:r>
              <a:rPr lang="en-AU" sz="1400" dirty="0" smtClean="0"/>
              <a:t>constructed, then relatively </a:t>
            </a:r>
            <a:r>
              <a:rPr lang="en-AU" sz="1400" b="1" dirty="0" smtClean="0"/>
              <a:t>simple</a:t>
            </a:r>
            <a:r>
              <a:rPr lang="en-AU" sz="1400" dirty="0" smtClean="0"/>
              <a:t>, </a:t>
            </a:r>
            <a:r>
              <a:rPr lang="en-AU" sz="1400" b="1" dirty="0" smtClean="0"/>
              <a:t>model-free</a:t>
            </a:r>
            <a:r>
              <a:rPr lang="en-AU" sz="1400" dirty="0" smtClean="0"/>
              <a:t> </a:t>
            </a:r>
            <a:r>
              <a:rPr lang="en-AU" sz="1400" dirty="0"/>
              <a:t>and </a:t>
            </a:r>
            <a:r>
              <a:rPr lang="en-AU" sz="1400" b="1" dirty="0"/>
              <a:t>robot-agnostic</a:t>
            </a:r>
            <a:r>
              <a:rPr lang="en-AU" sz="1400" dirty="0"/>
              <a:t> </a:t>
            </a:r>
            <a:r>
              <a:rPr lang="en-AU" sz="1400" dirty="0" smtClean="0"/>
              <a:t>feedback mechanisms </a:t>
            </a:r>
            <a:r>
              <a:rPr lang="en-AU" sz="1400" dirty="0"/>
              <a:t>can successfully stabilise a generic bipedal </a:t>
            </a:r>
            <a:r>
              <a:rPr lang="en-AU" sz="1400" dirty="0" smtClean="0"/>
              <a:t>gait.</a:t>
            </a:r>
          </a:p>
        </p:txBody>
      </p:sp>
      <p:sp>
        <p:nvSpPr>
          <p:cNvPr id="38" name="Round Same Side Corner Rectangle 37">
            <a:hlinkClick r:id="rId8" action="ppaction://hlinksldjump"/>
          </p:cNvPr>
          <p:cNvSpPr/>
          <p:nvPr/>
        </p:nvSpPr>
        <p:spPr>
          <a:xfrm>
            <a:off x="287537" y="3780805"/>
            <a:ext cx="5328592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Sensors and Actuators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7833" y="4103345"/>
            <a:ext cx="5328000" cy="18377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47" name="TextBox 46"/>
          <p:cNvSpPr txBox="1"/>
          <p:nvPr/>
        </p:nvSpPr>
        <p:spPr>
          <a:xfrm>
            <a:off x="286354" y="4103345"/>
            <a:ext cx="5328888" cy="1477660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AU" sz="1400" b="1" u="sng" dirty="0" smtClean="0">
                <a:solidFill>
                  <a:srgbClr val="3F6EA7"/>
                </a:solidFill>
              </a:rPr>
              <a:t>State Estimation:</a:t>
            </a:r>
            <a:r>
              <a:rPr lang="en-AU" sz="1400" dirty="0" smtClean="0"/>
              <a:t> The </a:t>
            </a:r>
            <a:r>
              <a:rPr lang="en-AU" sz="1400" dirty="0" smtClean="0">
                <a:hlinkClick r:id="rId9"/>
              </a:rPr>
              <a:t>fused angles</a:t>
            </a:r>
            <a:r>
              <a:rPr lang="en-AU" sz="1400" dirty="0" smtClean="0"/>
              <a:t> orientation of the torso is estimated from 3-axis accelerometer and gyroscope data, using the attitude estimator from </a:t>
            </a:r>
            <a:r>
              <a:rPr lang="en-AU" sz="1400" dirty="0" smtClean="0">
                <a:hlinkClick r:id="rId10"/>
              </a:rPr>
              <a:t>[1]</a:t>
            </a:r>
            <a:r>
              <a:rPr lang="en-AU" sz="1400" dirty="0" smtClean="0"/>
              <a:t>. This is the </a:t>
            </a:r>
            <a:r>
              <a:rPr lang="en-AU" sz="1400" b="1" dirty="0" smtClean="0"/>
              <a:t>only source </a:t>
            </a:r>
            <a:r>
              <a:rPr lang="en-AU" sz="1400" b="1" dirty="0"/>
              <a:t>of feedback</a:t>
            </a:r>
            <a:r>
              <a:rPr lang="en-AU" sz="1400" dirty="0"/>
              <a:t>. Three </a:t>
            </a:r>
            <a:r>
              <a:rPr lang="en-AU" sz="1400" b="1" dirty="0"/>
              <a:t>calibration routines </a:t>
            </a:r>
            <a:r>
              <a:rPr lang="en-AU" sz="1400" dirty="0"/>
              <a:t>have been implemented for the gyroscope and accelerometer to maximise the quality of the fused angle estimates</a:t>
            </a:r>
            <a:r>
              <a:rPr lang="en-AU" sz="14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AU" sz="1400" b="1" u="sng" dirty="0">
                <a:solidFill>
                  <a:srgbClr val="3F6EA7"/>
                </a:solidFill>
              </a:rPr>
              <a:t>Actuator Control Scheme</a:t>
            </a:r>
            <a:r>
              <a:rPr lang="en-AU" sz="1400" b="1" u="sng" dirty="0" smtClean="0">
                <a:solidFill>
                  <a:srgbClr val="3F6EA7"/>
                </a:solidFill>
              </a:rPr>
              <a:t>:</a:t>
            </a:r>
            <a:r>
              <a:rPr lang="en-AU" sz="1400" dirty="0" smtClean="0"/>
              <a:t> The servos are </a:t>
            </a:r>
            <a:r>
              <a:rPr lang="en-AU" sz="1400" b="1" dirty="0" smtClean="0"/>
              <a:t>compliantly actuated </a:t>
            </a:r>
            <a:r>
              <a:rPr lang="en-AU" sz="1400" dirty="0" smtClean="0"/>
              <a:t>to achieve good </a:t>
            </a:r>
            <a:r>
              <a:rPr lang="en-AU" sz="1400" dirty="0" err="1" smtClean="0"/>
              <a:t>setpoint</a:t>
            </a:r>
            <a:r>
              <a:rPr lang="en-AU" sz="1400" dirty="0" smtClean="0"/>
              <a:t> tracking, based on the servo model in </a:t>
            </a:r>
            <a:r>
              <a:rPr lang="en-AU" sz="1400" dirty="0" smtClean="0">
                <a:hlinkClick r:id="rId11"/>
              </a:rPr>
              <a:t>[2]</a:t>
            </a:r>
            <a:r>
              <a:rPr lang="en-AU" sz="1400" dirty="0" smtClean="0"/>
              <a:t>.</a:t>
            </a:r>
          </a:p>
        </p:txBody>
      </p:sp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84" y="4033214"/>
            <a:ext cx="4879756" cy="2377210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25" y="6517109"/>
            <a:ext cx="3503549" cy="262858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114455" y="1332533"/>
            <a:ext cx="1730400" cy="1800000"/>
            <a:chOff x="8004778" y="1548557"/>
            <a:chExt cx="1730400" cy="180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778" y="1548557"/>
              <a:ext cx="950400" cy="180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778" y="1548557"/>
              <a:ext cx="780000" cy="1800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615697" y="1332533"/>
            <a:ext cx="1730400" cy="1800000"/>
            <a:chOff x="8580842" y="1332533"/>
            <a:chExt cx="1730400" cy="180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0842" y="1332533"/>
              <a:ext cx="950400" cy="180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842" y="1332533"/>
              <a:ext cx="780000" cy="18000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866318" y="1332533"/>
            <a:ext cx="1730400" cy="1800000"/>
            <a:chOff x="7860762" y="1332533"/>
            <a:chExt cx="1730400" cy="180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762" y="1332533"/>
              <a:ext cx="950400" cy="1800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762" y="1332533"/>
              <a:ext cx="780000" cy="18000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2863833" y="1332533"/>
            <a:ext cx="1730400" cy="1800000"/>
            <a:chOff x="7860762" y="1476549"/>
            <a:chExt cx="1730400" cy="180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762" y="1476549"/>
              <a:ext cx="780000" cy="180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0762" y="1476549"/>
              <a:ext cx="950400" cy="18000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365076" y="1332533"/>
            <a:ext cx="1730400" cy="1800000"/>
            <a:chOff x="6420602" y="1404541"/>
            <a:chExt cx="1730400" cy="180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602" y="1404541"/>
              <a:ext cx="780000" cy="180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602" y="1404541"/>
              <a:ext cx="950400" cy="180000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5866318" y="3132533"/>
            <a:ext cx="1730400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AU" sz="1200" b="1" dirty="0" smtClean="0"/>
              <a:t>Arm Angle</a:t>
            </a:r>
            <a:endParaRPr lang="en-AU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615696" y="3132533"/>
            <a:ext cx="1730400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AU" sz="1200" b="1" dirty="0" smtClean="0"/>
              <a:t>Hip Angle</a:t>
            </a:r>
            <a:endParaRPr lang="en-AU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9365076" y="3132533"/>
            <a:ext cx="1730400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AU" sz="1200" b="1" dirty="0" smtClean="0"/>
              <a:t>Continuous Foot Angle</a:t>
            </a:r>
            <a:endParaRPr lang="en-AU" sz="1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1114454" y="3132533"/>
            <a:ext cx="1730400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AU" sz="1200" b="1" dirty="0" smtClean="0"/>
              <a:t>Support Foot Angle</a:t>
            </a:r>
            <a:endParaRPr lang="en-AU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2863833" y="3132533"/>
            <a:ext cx="1730400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AU" sz="1200" b="1" dirty="0" err="1" smtClean="0"/>
              <a:t>CoM</a:t>
            </a:r>
            <a:r>
              <a:rPr lang="en-AU" sz="1200" b="1" dirty="0" smtClean="0"/>
              <a:t> Shifting</a:t>
            </a:r>
            <a:endParaRPr lang="en-A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4594232" y="1295032"/>
            <a:ext cx="2398274" cy="2125734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AU" sz="1400" dirty="0" smtClean="0"/>
              <a:t>The </a:t>
            </a:r>
            <a:r>
              <a:rPr lang="en-AU" sz="1400" b="1" dirty="0" smtClean="0"/>
              <a:t>corrective actions </a:t>
            </a:r>
            <a:r>
              <a:rPr lang="en-AU" sz="1400" dirty="0" smtClean="0"/>
              <a:t>are primitives that are weighted and superimposed on the gait based on a vector of </a:t>
            </a:r>
            <a:r>
              <a:rPr lang="en-AU" sz="1400" b="1" dirty="0" smtClean="0"/>
              <a:t>activation values </a:t>
            </a:r>
            <a:r>
              <a:rPr lang="en-AU" sz="1400" b="1" dirty="0" err="1" smtClean="0"/>
              <a:t>u</a:t>
            </a:r>
            <a:r>
              <a:rPr lang="en-AU" sz="1400" baseline="-25000" dirty="0" err="1" smtClean="0"/>
              <a:t>a</a:t>
            </a:r>
            <a:r>
              <a:rPr lang="en-AU" sz="1400" dirty="0" smtClean="0"/>
              <a:t>. These combine with the timing and virtual slope feedback mechanisms to form the complete feedback path.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32450" y="6373093"/>
            <a:ext cx="2123422" cy="2770980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AU" sz="1400" dirty="0" smtClean="0"/>
              <a:t>Based on the orientation of the torso, fused angle deviation </a:t>
            </a:r>
            <a:r>
              <a:rPr lang="en-AU" sz="1400" b="1" dirty="0" smtClean="0"/>
              <a:t>proportional</a:t>
            </a:r>
            <a:r>
              <a:rPr lang="en-AU" sz="1400" dirty="0" smtClean="0"/>
              <a:t>, </a:t>
            </a:r>
            <a:r>
              <a:rPr lang="en-AU" sz="1400" b="1" dirty="0" smtClean="0"/>
              <a:t>derivative</a:t>
            </a:r>
            <a:r>
              <a:rPr lang="en-AU" sz="1400" dirty="0" smtClean="0"/>
              <a:t> and </a:t>
            </a:r>
            <a:r>
              <a:rPr lang="en-AU" sz="1400" b="1" dirty="0" smtClean="0"/>
              <a:t>integral</a:t>
            </a:r>
            <a:r>
              <a:rPr lang="en-AU" sz="1400" dirty="0" smtClean="0"/>
              <a:t> feedback has been implemented, in addition to </a:t>
            </a:r>
            <a:r>
              <a:rPr lang="en-AU" sz="1400" b="1" dirty="0" smtClean="0"/>
              <a:t>timing</a:t>
            </a:r>
            <a:r>
              <a:rPr lang="en-AU" sz="1400" dirty="0" smtClean="0"/>
              <a:t> and </a:t>
            </a:r>
            <a:r>
              <a:rPr lang="en-AU" sz="1400" b="1" dirty="0" smtClean="0"/>
              <a:t>virtual slope</a:t>
            </a:r>
            <a:r>
              <a:rPr lang="en-AU" sz="1400" dirty="0" smtClean="0"/>
              <a:t> feedback schemes. The fused feedback vector </a:t>
            </a:r>
            <a:r>
              <a:rPr lang="en-AU" sz="1400" b="1" dirty="0" smtClean="0"/>
              <a:t>e</a:t>
            </a:r>
            <a:r>
              <a:rPr lang="en-AU" sz="1400" dirty="0" smtClean="0"/>
              <a:t> is matrix-scaled to give the activations </a:t>
            </a:r>
            <a:r>
              <a:rPr lang="en-AU" sz="1400" b="1" dirty="0" err="1" smtClean="0"/>
              <a:t>u</a:t>
            </a:r>
            <a:r>
              <a:rPr lang="en-AU" sz="1400" baseline="-25000" dirty="0" err="1" smtClean="0"/>
              <a:t>a</a:t>
            </a:r>
            <a:r>
              <a:rPr lang="en-AU" sz="1400" dirty="0" smtClean="0"/>
              <a:t>:</a:t>
            </a:r>
          </a:p>
        </p:txBody>
      </p:sp>
      <p:pic>
        <p:nvPicPr>
          <p:cNvPr id="5" name="Picture 4">
            <a:hlinkClick r:id="rId24"/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904" y="7391365"/>
            <a:ext cx="2964504" cy="1709222"/>
          </a:xfrm>
          <a:prstGeom prst="rect">
            <a:avLst/>
          </a:prstGeom>
        </p:spPr>
      </p:pic>
      <p:pic>
        <p:nvPicPr>
          <p:cNvPr id="22" name="Picture 2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1"/>
          <a:stretch/>
        </p:blipFill>
        <p:spPr>
          <a:xfrm>
            <a:off x="14737080" y="7018691"/>
            <a:ext cx="2218346" cy="2124680"/>
          </a:xfrm>
          <a:prstGeom prst="rect">
            <a:avLst/>
          </a:prstGeom>
        </p:spPr>
      </p:pic>
      <p:sp>
        <p:nvSpPr>
          <p:cNvPr id="48" name="TextBox 47">
            <a:hlinkClick r:id="rId27"/>
          </p:cNvPr>
          <p:cNvSpPr txBox="1"/>
          <p:nvPr/>
        </p:nvSpPr>
        <p:spPr>
          <a:xfrm>
            <a:off x="11663915" y="6980658"/>
            <a:ext cx="3007125" cy="400547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AU" sz="1400" b="1" dirty="0" smtClean="0"/>
              <a:t>Source code has been released!</a:t>
            </a:r>
          </a:p>
        </p:txBody>
      </p:sp>
      <p:sp>
        <p:nvSpPr>
          <p:cNvPr id="49" name="TextBox 48">
            <a:hlinkClick r:id="rId24"/>
          </p:cNvPr>
          <p:cNvSpPr txBox="1"/>
          <p:nvPr/>
        </p:nvSpPr>
        <p:spPr>
          <a:xfrm>
            <a:off x="11734904" y="7391365"/>
            <a:ext cx="2964504" cy="1709197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AU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VIDEO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663915" y="3956323"/>
            <a:ext cx="5328591" cy="2485772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AU" sz="1400" dirty="0" smtClean="0"/>
              <a:t>The process of tuning is relatively straightforward due to the great </a:t>
            </a:r>
            <a:r>
              <a:rPr lang="en-AU" sz="1400" b="1" dirty="0" smtClean="0"/>
              <a:t>independence of the parameters</a:t>
            </a:r>
            <a:r>
              <a:rPr lang="en-AU" sz="1400" dirty="0" smtClean="0"/>
              <a:t>, each of which have clearly observable effects. The tuning is arguably </a:t>
            </a:r>
            <a:r>
              <a:rPr lang="en-AU" sz="1400" b="1" dirty="0" smtClean="0"/>
              <a:t>quicker and easier </a:t>
            </a:r>
            <a:r>
              <a:rPr lang="en-AU" sz="1400" dirty="0" smtClean="0"/>
              <a:t>than for most model-based approaches that do not work out of the box.</a:t>
            </a:r>
          </a:p>
          <a:p>
            <a:pPr algn="just">
              <a:spcAft>
                <a:spcPts val="1200"/>
              </a:spcAft>
            </a:pPr>
            <a:r>
              <a:rPr lang="en-AU" sz="1400" dirty="0" smtClean="0"/>
              <a:t>The sagittal PD gains can be tuned using an </a:t>
            </a:r>
            <a:r>
              <a:rPr lang="en-AU" sz="1400" b="1" dirty="0" smtClean="0"/>
              <a:t>LQR-based approach</a:t>
            </a:r>
            <a:r>
              <a:rPr lang="en-AU" sz="1400" dirty="0" smtClean="0"/>
              <a:t>. This makes certain assumptions, and subsequent manual fine-tuning is sometimes required due to modelling limitations.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73" y="8853798"/>
            <a:ext cx="744576" cy="2301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676" y="5799723"/>
            <a:ext cx="955724" cy="4699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41" y="5826112"/>
            <a:ext cx="1660610" cy="4730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2984" y="5822722"/>
            <a:ext cx="2073382" cy="4302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r="8948"/>
          <a:stretch/>
        </p:blipFill>
        <p:spPr>
          <a:xfrm>
            <a:off x="3427090" y="1428571"/>
            <a:ext cx="944880" cy="20026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56" y="1406630"/>
            <a:ext cx="1184442" cy="2037862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86354" y="6479610"/>
            <a:ext cx="5328888" cy="2701794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900"/>
              </a:spcAft>
            </a:pPr>
            <a:r>
              <a:rPr lang="en-AU" sz="1400" dirty="0" smtClean="0"/>
              <a:t>The open-loop gait is based on the one in </a:t>
            </a:r>
            <a:r>
              <a:rPr lang="en-AU" sz="1400" dirty="0" smtClean="0">
                <a:hlinkClick r:id="rId34"/>
              </a:rPr>
              <a:t>[3]</a:t>
            </a:r>
            <a:r>
              <a:rPr lang="en-AU" sz="1400" dirty="0" smtClean="0"/>
              <a:t>, but with many modifications and improvements. It is based on a </a:t>
            </a:r>
            <a:r>
              <a:rPr lang="en-AU" sz="1400" b="1" dirty="0" smtClean="0"/>
              <a:t>central pattern generator</a:t>
            </a:r>
            <a:r>
              <a:rPr lang="en-AU" sz="1400" dirty="0" smtClean="0"/>
              <a:t> that produces joint trajectories that can make the robot walk, even if unreliably.</a:t>
            </a:r>
          </a:p>
          <a:p>
            <a:pPr algn="just">
              <a:spcAft>
                <a:spcPts val="1200"/>
              </a:spcAft>
            </a:pPr>
            <a:r>
              <a:rPr lang="en-AU" sz="1400" dirty="0" smtClean="0"/>
              <a:t>The gait is formulated in a combination of the </a:t>
            </a:r>
            <a:r>
              <a:rPr lang="en-AU" sz="1400" b="1" dirty="0" smtClean="0"/>
              <a:t>joint</a:t>
            </a:r>
            <a:r>
              <a:rPr lang="en-AU" sz="1400" dirty="0" smtClean="0"/>
              <a:t>, </a:t>
            </a:r>
            <a:r>
              <a:rPr lang="en-AU" sz="1400" b="1" dirty="0" smtClean="0"/>
              <a:t>abstract</a:t>
            </a:r>
            <a:r>
              <a:rPr lang="en-AU" sz="1400" dirty="0" smtClean="0"/>
              <a:t> and </a:t>
            </a:r>
            <a:r>
              <a:rPr lang="en-AU" sz="1400" b="1" dirty="0" smtClean="0"/>
              <a:t>inverse spaces</a:t>
            </a:r>
            <a:r>
              <a:rPr lang="en-AU" sz="1400" dirty="0" smtClean="0"/>
              <a:t>, although predominantly the abstract space, and at each instant is expressed as a function of the </a:t>
            </a:r>
            <a:r>
              <a:rPr lang="en-AU" sz="1400" b="1" dirty="0" smtClean="0"/>
              <a:t>gait phase </a:t>
            </a:r>
            <a:r>
              <a:rPr lang="en-AU" sz="1400" dirty="0" smtClean="0"/>
              <a:t>µ in the range (-</a:t>
            </a:r>
            <a:r>
              <a:rPr lang="el-GR" sz="1400" dirty="0" smtClean="0"/>
              <a:t>π</a:t>
            </a:r>
            <a:r>
              <a:rPr lang="en-AU" sz="1400" dirty="0" smtClean="0"/>
              <a:t>,</a:t>
            </a:r>
            <a:r>
              <a:rPr lang="el-GR" sz="1400" dirty="0"/>
              <a:t> </a:t>
            </a:r>
            <a:r>
              <a:rPr lang="el-GR" sz="1400" dirty="0" smtClean="0"/>
              <a:t>π</a:t>
            </a:r>
            <a:r>
              <a:rPr lang="en-AU" sz="1400" dirty="0" smtClean="0"/>
              <a:t>]. </a:t>
            </a:r>
            <a:r>
              <a:rPr lang="en-AU" sz="1400" dirty="0"/>
              <a:t>µ </a:t>
            </a:r>
            <a:r>
              <a:rPr lang="en-AU" sz="1400" dirty="0" smtClean="0"/>
              <a:t>= 0 and </a:t>
            </a:r>
            <a:r>
              <a:rPr lang="el-GR" sz="1400" dirty="0"/>
              <a:t>π </a:t>
            </a:r>
            <a:r>
              <a:rPr lang="en-AU" sz="1400" dirty="0" smtClean="0"/>
              <a:t>corresponds to the commanded touchdown times of the two feet. If </a:t>
            </a:r>
            <a:r>
              <a:rPr lang="en-AU" sz="1400" dirty="0" err="1" smtClean="0"/>
              <a:t>f</a:t>
            </a:r>
            <a:r>
              <a:rPr lang="en-AU" sz="1400" baseline="-25000" dirty="0" err="1" smtClean="0"/>
              <a:t>g</a:t>
            </a:r>
            <a:r>
              <a:rPr lang="en-AU" sz="1400" dirty="0" smtClean="0"/>
              <a:t> is the current gait frequency in steps per second, then after each time step </a:t>
            </a:r>
            <a:r>
              <a:rPr lang="el-GR" sz="1400" dirty="0" smtClean="0"/>
              <a:t>Δ</a:t>
            </a:r>
            <a:r>
              <a:rPr lang="en-AU" sz="1400" dirty="0" smtClean="0"/>
              <a:t>t the gait phase is updated using: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94" y="8862425"/>
            <a:ext cx="1609808" cy="2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7834" y="972493"/>
            <a:ext cx="167058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Problem Definition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26" y="1295033"/>
            <a:ext cx="16705264" cy="78863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/>
        </p:nvCxnSpPr>
        <p:spPr>
          <a:xfrm>
            <a:off x="8641058" y="1295033"/>
            <a:ext cx="0" cy="78863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0762" y="4716909"/>
            <a:ext cx="8352928" cy="4464495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dirty="0" smtClean="0"/>
              <a:t>We </a:t>
            </a:r>
            <a:r>
              <a:rPr lang="en-AU" sz="2000" dirty="0"/>
              <a:t>aim to show that if the sensor feedback chains are carefully constructed, then relatively </a:t>
            </a:r>
            <a:r>
              <a:rPr lang="en-AU" sz="2000" b="1" dirty="0"/>
              <a:t>simple</a:t>
            </a:r>
            <a:r>
              <a:rPr lang="en-AU" sz="2000" dirty="0"/>
              <a:t>, </a:t>
            </a:r>
            <a:r>
              <a:rPr lang="en-AU" sz="2000" b="1" dirty="0"/>
              <a:t>model-free</a:t>
            </a:r>
            <a:r>
              <a:rPr lang="en-AU" sz="2000" dirty="0"/>
              <a:t> and </a:t>
            </a:r>
            <a:r>
              <a:rPr lang="en-AU" sz="2000" b="1" dirty="0"/>
              <a:t>robot-agnostic</a:t>
            </a:r>
            <a:r>
              <a:rPr lang="en-AU" sz="2000" dirty="0"/>
              <a:t> feedback mechanisms can successfully stabilise a generic bipedal gait</a:t>
            </a:r>
            <a:r>
              <a:rPr lang="en-AU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Furthermore, the presented gait can be used as a stabilising foundation for </a:t>
            </a:r>
            <a:r>
              <a:rPr lang="en-AU" sz="2000" b="1" dirty="0" smtClean="0"/>
              <a:t>step size adaptation </a:t>
            </a:r>
            <a:r>
              <a:rPr lang="en-AU" sz="2000" dirty="0" smtClean="0"/>
              <a:t>schemes such as the Capture Step Framework.</a:t>
            </a:r>
            <a:endParaRPr lang="en-AU" sz="2000" dirty="0"/>
          </a:p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Contributions</a:t>
            </a:r>
            <a:endParaRPr lang="en-AU" sz="2000" dirty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</a:t>
            </a:r>
            <a:r>
              <a:rPr lang="en-AU" sz="2000" b="1" dirty="0" smtClean="0"/>
              <a:t>contributions</a:t>
            </a:r>
            <a:r>
              <a:rPr lang="en-AU" sz="2000" dirty="0" smtClean="0"/>
              <a:t> of </a:t>
            </a:r>
            <a:r>
              <a:rPr lang="en-AU" sz="2000" dirty="0"/>
              <a:t>this paper </a:t>
            </a:r>
            <a:r>
              <a:rPr lang="en-AU" sz="2000" dirty="0" smtClean="0"/>
              <a:t>are: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 </a:t>
            </a:r>
            <a:r>
              <a:rPr lang="en-AU" sz="2000" dirty="0"/>
              <a:t>entire fused angle feedback </a:t>
            </a:r>
            <a:r>
              <a:rPr lang="en-AU" sz="2000" dirty="0" smtClean="0"/>
              <a:t>scheme,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</a:t>
            </a:r>
            <a:r>
              <a:rPr lang="en-AU" sz="2000" dirty="0" smtClean="0"/>
              <a:t>he </a:t>
            </a:r>
            <a:r>
              <a:rPr lang="en-AU" sz="2000" dirty="0"/>
              <a:t>method of calculating feed-forward torques for </a:t>
            </a:r>
            <a:r>
              <a:rPr lang="en-AU" sz="2000" dirty="0" smtClean="0"/>
              <a:t>position controlled </a:t>
            </a:r>
            <a:r>
              <a:rPr lang="en-AU" sz="2000" dirty="0"/>
              <a:t>gait </a:t>
            </a:r>
            <a:r>
              <a:rPr lang="en-AU" sz="2000" dirty="0" smtClean="0"/>
              <a:t>applications,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 </a:t>
            </a:r>
            <a:r>
              <a:rPr lang="en-AU" sz="2000" dirty="0"/>
              <a:t>listed extensions to the </a:t>
            </a:r>
            <a:r>
              <a:rPr lang="en-AU" sz="2000" dirty="0" smtClean="0"/>
              <a:t>open-loop gait</a:t>
            </a:r>
            <a:r>
              <a:rPr lang="en-AU" sz="2000" dirty="0"/>
              <a:t>, </a:t>
            </a:r>
            <a:r>
              <a:rPr lang="en-AU" sz="2000" dirty="0" smtClean="0"/>
              <a:t>and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 </a:t>
            </a:r>
            <a:r>
              <a:rPr lang="en-AU" sz="2000" dirty="0"/>
              <a:t>described IMU calibration routines</a:t>
            </a:r>
            <a:r>
              <a:rPr lang="en-AU" sz="2000" dirty="0" smtClean="0"/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834" y="1295033"/>
            <a:ext cx="6084003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What is the problem?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Walking </a:t>
            </a:r>
            <a:r>
              <a:rPr lang="en-AU" sz="2000" dirty="0"/>
              <a:t>poses many difficulties, including </a:t>
            </a:r>
            <a:r>
              <a:rPr lang="en-AU" sz="2000" dirty="0" smtClean="0"/>
              <a:t>incomplete information</a:t>
            </a:r>
            <a:r>
              <a:rPr lang="en-AU" sz="2000" dirty="0"/>
              <a:t>, sensor delays, sensor noise, </a:t>
            </a:r>
            <a:r>
              <a:rPr lang="en-AU" sz="2000" dirty="0" smtClean="0"/>
              <a:t>imperfect actuation</a:t>
            </a:r>
            <a:r>
              <a:rPr lang="en-AU" sz="2000" dirty="0"/>
              <a:t>, joint backlash, structural non-rigidity, uneven </a:t>
            </a:r>
            <a:r>
              <a:rPr lang="en-AU" sz="2000" dirty="0" smtClean="0"/>
              <a:t>surfaces, and </a:t>
            </a:r>
            <a:r>
              <a:rPr lang="en-AU" sz="2000" dirty="0"/>
              <a:t>external disturbances</a:t>
            </a:r>
            <a:r>
              <a:rPr lang="en-AU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AU" sz="2000" b="1" dirty="0"/>
              <a:t>Larger </a:t>
            </a:r>
            <a:r>
              <a:rPr lang="en-AU" sz="2000" b="1" dirty="0" smtClean="0"/>
              <a:t>robots </a:t>
            </a:r>
            <a:r>
              <a:rPr lang="en-AU" sz="2000" dirty="0" smtClean="0"/>
              <a:t>that are not expensive and high performance, </a:t>
            </a:r>
            <a:r>
              <a:rPr lang="en-AU" sz="2000" dirty="0"/>
              <a:t>are </a:t>
            </a:r>
            <a:r>
              <a:rPr lang="en-AU" sz="2000" dirty="0" smtClean="0"/>
              <a:t>more limited in </a:t>
            </a:r>
            <a:r>
              <a:rPr lang="en-AU" sz="2000" dirty="0"/>
              <a:t>the actions they can perform, and can often not use </a:t>
            </a:r>
            <a:r>
              <a:rPr lang="en-AU" sz="2000" dirty="0" smtClean="0"/>
              <a:t>the same </a:t>
            </a:r>
            <a:r>
              <a:rPr lang="en-AU" sz="2000" dirty="0"/>
              <a:t>approaches to walking that smaller </a:t>
            </a:r>
            <a:r>
              <a:rPr lang="en-AU" sz="2000" dirty="0" smtClean="0"/>
              <a:t>robots can</a:t>
            </a:r>
            <a:r>
              <a:rPr lang="en-AU" sz="2000" dirty="0"/>
              <a:t>, due to a violation of </a:t>
            </a:r>
            <a:r>
              <a:rPr lang="en-AU" sz="2000" dirty="0" smtClean="0"/>
              <a:t>underlying dynamic </a:t>
            </a:r>
            <a:r>
              <a:rPr lang="en-AU" sz="2000" dirty="0"/>
              <a:t>and kinematic assumptions</a:t>
            </a:r>
            <a:r>
              <a:rPr lang="en-AU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problems associated with </a:t>
            </a:r>
            <a:r>
              <a:rPr lang="en-AU" sz="2000" b="1" dirty="0" smtClean="0"/>
              <a:t>low cost actuators and sensors </a:t>
            </a:r>
            <a:r>
              <a:rPr lang="en-AU" sz="2000" dirty="0" smtClean="0"/>
              <a:t>are often not addressed by related works.</a:t>
            </a:r>
          </a:p>
          <a:p>
            <a:pPr algn="just">
              <a:spcAft>
                <a:spcPts val="600"/>
              </a:spcAft>
            </a:pPr>
            <a:endParaRPr lang="en-AU" sz="1400" dirty="0"/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What </a:t>
            </a:r>
            <a:r>
              <a:rPr lang="en-AU" sz="2000" b="1" u="sng" dirty="0" smtClean="0">
                <a:solidFill>
                  <a:srgbClr val="3F6EA7"/>
                </a:solidFill>
              </a:rPr>
              <a:t>are we proposing?</a:t>
            </a:r>
            <a:endParaRPr lang="en-AU" sz="2000" dirty="0"/>
          </a:p>
          <a:p>
            <a:pPr algn="just">
              <a:spcAft>
                <a:spcPts val="600"/>
              </a:spcAft>
            </a:pPr>
            <a:r>
              <a:rPr lang="en-AU" sz="2000" dirty="0"/>
              <a:t>We are proposing a method for flexible and reliable </a:t>
            </a:r>
            <a:r>
              <a:rPr lang="en-AU" sz="2000" b="1" dirty="0"/>
              <a:t>omnidirectional walking </a:t>
            </a:r>
            <a:r>
              <a:rPr lang="en-AU" sz="2000" dirty="0"/>
              <a:t>that is suitable for larger robots with low cost actuators and sensors, using the concept of </a:t>
            </a:r>
            <a:r>
              <a:rPr lang="en-AU" sz="2000" b="1" dirty="0"/>
              <a:t>direct fused angle feedback</a:t>
            </a:r>
            <a:r>
              <a:rPr lang="en-AU" sz="2000" dirty="0"/>
              <a:t>. It is demonstrated that genuinely good walking results can be achieved using relatively simple feedback mechanisms, with only </a:t>
            </a:r>
            <a:r>
              <a:rPr lang="en-AU" sz="2000" b="1" dirty="0"/>
              <a:t>minimal modelling </a:t>
            </a:r>
            <a:r>
              <a:rPr lang="en-AU" sz="2000" dirty="0"/>
              <a:t>of the robot, and without measuring or controlling forces or torques. Only joint positions and a </a:t>
            </a:r>
            <a:r>
              <a:rPr lang="en-AU" sz="2000" b="1" dirty="0"/>
              <a:t>6-axis IMU </a:t>
            </a:r>
            <a:r>
              <a:rPr lang="en-AU" sz="2000" dirty="0"/>
              <a:t>are used.</a:t>
            </a:r>
          </a:p>
          <a:p>
            <a:pPr algn="just">
              <a:spcAft>
                <a:spcPts val="600"/>
              </a:spcAft>
            </a:pPr>
            <a:endParaRPr lang="en-AU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38" y="5223033"/>
            <a:ext cx="2137569" cy="3847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38" y="1369109"/>
            <a:ext cx="2196915" cy="3779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47" y="1404541"/>
            <a:ext cx="6768456" cy="32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7834" y="972493"/>
            <a:ext cx="167058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Sensors and Actuators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26" y="1295033"/>
            <a:ext cx="16705264" cy="78863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/>
        </p:nvCxnSpPr>
        <p:spPr>
          <a:xfrm>
            <a:off x="8641058" y="1295033"/>
            <a:ext cx="0" cy="78863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0762" y="1295033"/>
            <a:ext cx="8352928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Actuator Control Scheme</a:t>
            </a:r>
            <a:endParaRPr lang="en-AU" sz="2000" dirty="0"/>
          </a:p>
          <a:p>
            <a:pPr algn="just">
              <a:spcAft>
                <a:spcPts val="600"/>
              </a:spcAft>
            </a:pPr>
            <a:r>
              <a:rPr lang="en-AU" sz="2000" dirty="0"/>
              <a:t>Gaits are relatively sensitive to how well the actuators track their set position. This is </a:t>
            </a:r>
            <a:r>
              <a:rPr lang="en-AU" sz="2000" dirty="0" smtClean="0"/>
              <a:t>influenced by factors </a:t>
            </a:r>
            <a:r>
              <a:rPr lang="en-AU" sz="2000" dirty="0"/>
              <a:t>including battery voltage, joint </a:t>
            </a:r>
            <a:r>
              <a:rPr lang="en-AU" sz="2000" dirty="0" smtClean="0"/>
              <a:t>friction, inertia</a:t>
            </a:r>
            <a:r>
              <a:rPr lang="en-AU" sz="2000" dirty="0"/>
              <a:t>, and the relative loadings of the legs. </a:t>
            </a:r>
            <a:r>
              <a:rPr lang="en-AU" sz="2000" b="1" dirty="0" smtClean="0"/>
              <a:t>Feed-forward control </a:t>
            </a:r>
            <a:r>
              <a:rPr lang="en-AU" sz="2000" dirty="0"/>
              <a:t>is applied to the commanded servo positions to </a:t>
            </a:r>
            <a:r>
              <a:rPr lang="en-AU" sz="2000" dirty="0" smtClean="0"/>
              <a:t>try to compensate </a:t>
            </a:r>
            <a:r>
              <a:rPr lang="en-AU" sz="2000" dirty="0"/>
              <a:t>these factors. This allows the joints </a:t>
            </a:r>
            <a:r>
              <a:rPr lang="en-AU" sz="2000" dirty="0" smtClean="0"/>
              <a:t>to be </a:t>
            </a:r>
            <a:r>
              <a:rPr lang="en-AU" sz="2000" dirty="0"/>
              <a:t>operated in higher ranges of compliance, reduces </a:t>
            </a:r>
            <a:r>
              <a:rPr lang="en-AU" sz="2000" dirty="0" smtClean="0"/>
              <a:t>servo overheating </a:t>
            </a:r>
            <a:r>
              <a:rPr lang="en-AU" sz="2000" dirty="0"/>
              <a:t>and wear, increases battery life, and reduces </a:t>
            </a:r>
            <a:r>
              <a:rPr lang="en-AU" sz="2000" dirty="0" smtClean="0"/>
              <a:t>the problems </a:t>
            </a:r>
            <a:r>
              <a:rPr lang="en-AU" sz="2000" dirty="0"/>
              <a:t>posed by impacts and disturbances</a:t>
            </a:r>
            <a:r>
              <a:rPr lang="en-AU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Being </a:t>
            </a:r>
            <a:r>
              <a:rPr lang="en-AU" sz="2000" b="1" dirty="0" smtClean="0"/>
              <a:t>position controlled</a:t>
            </a:r>
            <a:r>
              <a:rPr lang="en-AU" sz="2000" dirty="0" smtClean="0"/>
              <a:t>, it is assumed that for a current position q, and a desired </a:t>
            </a:r>
            <a:r>
              <a:rPr lang="en-AU" sz="2000" dirty="0" err="1" smtClean="0"/>
              <a:t>setpoint</a:t>
            </a:r>
            <a:r>
              <a:rPr lang="en-AU" sz="2000" dirty="0" smtClean="0"/>
              <a:t> </a:t>
            </a:r>
            <a:r>
              <a:rPr lang="en-AU" sz="2000" dirty="0" err="1" smtClean="0"/>
              <a:t>q</a:t>
            </a:r>
            <a:r>
              <a:rPr lang="en-AU" sz="2000" baseline="-25000" dirty="0" err="1" smtClean="0"/>
              <a:t>d</a:t>
            </a:r>
            <a:r>
              <a:rPr lang="en-AU" sz="2000" dirty="0" smtClean="0"/>
              <a:t>, each servo produces a torque </a:t>
            </a:r>
            <a:r>
              <a:rPr lang="el-GR" sz="2000" dirty="0" smtClean="0"/>
              <a:t>τ</a:t>
            </a:r>
            <a:r>
              <a:rPr lang="en-AU" sz="2000" dirty="0" smtClean="0"/>
              <a:t> of</a:t>
            </a:r>
          </a:p>
          <a:p>
            <a:pPr algn="just">
              <a:spcAft>
                <a:spcPts val="600"/>
              </a:spcAft>
            </a:pPr>
            <a:endParaRPr lang="en-AU" sz="2400" dirty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Based on this and a </a:t>
            </a:r>
            <a:r>
              <a:rPr lang="en-AU" sz="2000" b="1" dirty="0" err="1" smtClean="0"/>
              <a:t>Stribeck</a:t>
            </a:r>
            <a:r>
              <a:rPr lang="en-AU" sz="2000" b="1" dirty="0" smtClean="0"/>
              <a:t> friction model</a:t>
            </a:r>
            <a:r>
              <a:rPr lang="en-AU" sz="2000" dirty="0" smtClean="0"/>
              <a:t>, the feed-forward control is then</a:t>
            </a:r>
          </a:p>
          <a:p>
            <a:pPr algn="just">
              <a:spcAft>
                <a:spcPts val="600"/>
              </a:spcAft>
            </a:pPr>
            <a:endParaRPr lang="en-AU" sz="2400" dirty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</a:t>
            </a:r>
            <a:r>
              <a:rPr lang="el-GR" sz="2000" dirty="0" smtClean="0"/>
              <a:t>τ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term is the </a:t>
            </a:r>
            <a:r>
              <a:rPr lang="en-AU" sz="2000" b="1" dirty="0" smtClean="0"/>
              <a:t>desired feed-forward output torque</a:t>
            </a:r>
            <a:r>
              <a:rPr lang="en-AU" sz="2000" dirty="0" smtClean="0"/>
              <a:t>, calculated on a per joint basis from </a:t>
            </a:r>
            <a:r>
              <a:rPr lang="en-AU" sz="2000" dirty="0"/>
              <a:t>the commanded joint positions, velocities and </a:t>
            </a:r>
            <a:r>
              <a:rPr lang="en-AU" sz="2000" dirty="0" smtClean="0"/>
              <a:t>accelerations, using </a:t>
            </a:r>
            <a:r>
              <a:rPr lang="en-AU" sz="2000" dirty="0"/>
              <a:t>the full-body inverse dynamics of the </a:t>
            </a:r>
            <a:r>
              <a:rPr lang="en-AU" sz="2000" dirty="0" smtClean="0"/>
              <a:t>robot.</a:t>
            </a:r>
          </a:p>
          <a:p>
            <a:pPr algn="just">
              <a:spcAft>
                <a:spcPts val="600"/>
              </a:spcAft>
            </a:pPr>
            <a:r>
              <a:rPr lang="en-AU" sz="2000" dirty="0"/>
              <a:t>A so-called </a:t>
            </a:r>
            <a:r>
              <a:rPr lang="en-AU" sz="2000" b="1" dirty="0"/>
              <a:t>single support model </a:t>
            </a:r>
            <a:r>
              <a:rPr lang="en-AU" sz="2000" dirty="0"/>
              <a:t>is created for the </a:t>
            </a:r>
            <a:r>
              <a:rPr lang="en-AU" sz="2000" dirty="0" smtClean="0"/>
              <a:t>trunk, and </a:t>
            </a:r>
            <a:r>
              <a:rPr lang="en-AU" sz="2000" dirty="0"/>
              <a:t>for each link that is at the tip of a limb</a:t>
            </a:r>
            <a:r>
              <a:rPr lang="en-AU" sz="2000" dirty="0" smtClean="0"/>
              <a:t>. It is assumed that the respective </a:t>
            </a:r>
            <a:r>
              <a:rPr lang="en-AU" sz="2000" dirty="0"/>
              <a:t>root </a:t>
            </a:r>
            <a:r>
              <a:rPr lang="en-AU" sz="2000" dirty="0" smtClean="0"/>
              <a:t>links are </a:t>
            </a:r>
            <a:r>
              <a:rPr lang="en-AU" sz="2000" dirty="0"/>
              <a:t>fixed in free space</a:t>
            </a:r>
            <a:r>
              <a:rPr lang="en-AU" sz="2000" dirty="0" smtClean="0"/>
              <a:t>, and </a:t>
            </a:r>
            <a:r>
              <a:rPr lang="en-AU" sz="2000" dirty="0"/>
              <a:t>that no other links have external contacts</a:t>
            </a:r>
            <a:r>
              <a:rPr lang="en-AU" sz="2000" dirty="0" smtClean="0"/>
              <a:t>. The results of inverse dynamics calculations for each single support model are superimposed based on commanded </a:t>
            </a:r>
            <a:r>
              <a:rPr lang="en-AU" sz="2000" b="1" dirty="0" smtClean="0"/>
              <a:t>support coefficients</a:t>
            </a:r>
            <a:r>
              <a:rPr lang="en-AU" sz="2000" dirty="0" smtClean="0"/>
              <a:t>—a measure of the proportion of the robot’s weight that is expected to be carried by the root link corresponding to that single support model. This is how </a:t>
            </a:r>
            <a:r>
              <a:rPr lang="el-GR" sz="2000" dirty="0" smtClean="0"/>
              <a:t>τ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is computed.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835" y="1295033"/>
            <a:ext cx="8352928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State Estimation</a:t>
            </a:r>
            <a:endParaRPr lang="en-AU" sz="2000" dirty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sole form of feedback used in the gait, other than the joint encoders for low level servo control, is that of the </a:t>
            </a:r>
            <a:r>
              <a:rPr lang="en-AU" sz="2000" b="1" dirty="0" smtClean="0"/>
              <a:t>fused pitch</a:t>
            </a:r>
            <a:r>
              <a:rPr lang="en-AU" sz="2000" dirty="0" smtClean="0"/>
              <a:t> and </a:t>
            </a:r>
            <a:r>
              <a:rPr lang="en-AU" sz="2000" b="1" dirty="0" smtClean="0"/>
              <a:t>fused roll</a:t>
            </a:r>
            <a:r>
              <a:rPr lang="en-AU" sz="2000" dirty="0" smtClean="0"/>
              <a:t>, estimated from </a:t>
            </a:r>
            <a:r>
              <a:rPr lang="en-AU" sz="2000" b="1" dirty="0" smtClean="0"/>
              <a:t>3-axis accelerometer and gyroscope </a:t>
            </a:r>
            <a:r>
              <a:rPr lang="en-AU" sz="2000" dirty="0" smtClean="0"/>
              <a:t>data. The attitude estimator from </a:t>
            </a:r>
            <a:r>
              <a:rPr lang="en-AU" sz="2000" dirty="0">
                <a:hlinkClick r:id="rId2"/>
              </a:rPr>
              <a:t>[1</a:t>
            </a:r>
            <a:r>
              <a:rPr lang="en-AU" sz="2000" dirty="0" smtClean="0">
                <a:hlinkClick r:id="rId2"/>
              </a:rPr>
              <a:t>]</a:t>
            </a:r>
            <a:r>
              <a:rPr lang="en-AU" sz="2000" dirty="0" smtClean="0"/>
              <a:t> is used to perform the sensor fusion. The fused pitch and roll are components of the </a:t>
            </a:r>
            <a:r>
              <a:rPr lang="en-AU" sz="2000" b="1" dirty="0" smtClean="0"/>
              <a:t>fused angles </a:t>
            </a:r>
            <a:r>
              <a:rPr lang="en-AU" sz="2000" dirty="0" smtClean="0"/>
              <a:t>orientation representation, developed rigorously in </a:t>
            </a:r>
            <a:r>
              <a:rPr lang="en-AU" sz="2000" dirty="0" smtClean="0">
                <a:hlinkClick r:id="rId3"/>
              </a:rPr>
              <a:t>[4]</a:t>
            </a:r>
            <a:r>
              <a:rPr lang="en-AU" sz="2000" dirty="0"/>
              <a:t> </a:t>
            </a:r>
            <a:r>
              <a:rPr lang="en-AU" sz="2000" dirty="0" smtClean="0"/>
              <a:t>as a significantly superior alternative to Euler angles.</a:t>
            </a:r>
            <a:endParaRPr lang="en-AU" sz="2000" dirty="0"/>
          </a:p>
          <a:p>
            <a:pPr algn="just">
              <a:spcAft>
                <a:spcPts val="600"/>
              </a:spcAft>
            </a:pPr>
            <a:endParaRPr lang="en-AU" sz="2000" b="1" u="sng" dirty="0" smtClean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Sensor Calibration</a:t>
            </a:r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In order to obtain the best orientation estimates possible, good calibration of the inertial sensors is required.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High and low temperature </a:t>
            </a:r>
            <a:r>
              <a:rPr lang="en-AU" sz="2000" b="1" dirty="0" smtClean="0"/>
              <a:t>gyroscope scale calibrations </a:t>
            </a:r>
            <a:r>
              <a:rPr lang="en-AU" sz="2000" dirty="0"/>
              <a:t>ensure through saturated linear interpolation </a:t>
            </a:r>
            <a:r>
              <a:rPr lang="en-AU" sz="2000" dirty="0" smtClean="0"/>
              <a:t>that the </a:t>
            </a:r>
            <a:r>
              <a:rPr lang="en-AU" sz="2000" dirty="0"/>
              <a:t>angular velocities provided by the gyroscope are </a:t>
            </a:r>
            <a:r>
              <a:rPr lang="en-AU" sz="2000" dirty="0" smtClean="0"/>
              <a:t>accurate in </a:t>
            </a:r>
            <a:r>
              <a:rPr lang="en-AU" sz="2000" dirty="0"/>
              <a:t>magnitude</a:t>
            </a:r>
            <a:r>
              <a:rPr lang="en-AU" sz="2000" dirty="0" smtClean="0"/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An </a:t>
            </a:r>
            <a:r>
              <a:rPr lang="en-AU" sz="2000" b="1" dirty="0"/>
              <a:t>orientation offset calibration </a:t>
            </a:r>
            <a:r>
              <a:rPr lang="en-AU" sz="2000" dirty="0"/>
              <a:t>compensates </a:t>
            </a:r>
            <a:r>
              <a:rPr lang="en-AU" sz="2000" dirty="0" smtClean="0"/>
              <a:t>for any </a:t>
            </a:r>
            <a:r>
              <a:rPr lang="en-AU" sz="2000" dirty="0"/>
              <a:t>differences in orientation between the trunk link </a:t>
            </a:r>
            <a:r>
              <a:rPr lang="en-AU" sz="2000" dirty="0" smtClean="0"/>
              <a:t>frame and </a:t>
            </a:r>
            <a:r>
              <a:rPr lang="en-AU" sz="2000" dirty="0"/>
              <a:t>the frame of the inertial sensors</a:t>
            </a:r>
            <a:r>
              <a:rPr lang="en-AU" sz="2000" dirty="0" smtClean="0"/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A </a:t>
            </a:r>
            <a:r>
              <a:rPr lang="en-AU" sz="2000" b="1" dirty="0" smtClean="0"/>
              <a:t>gyroscope bias </a:t>
            </a:r>
            <a:r>
              <a:rPr lang="en-AU" sz="2000" b="1" dirty="0"/>
              <a:t>auto-calibration </a:t>
            </a:r>
            <a:r>
              <a:rPr lang="en-AU" sz="2000" dirty="0"/>
              <a:t>is run online to complement the </a:t>
            </a:r>
            <a:r>
              <a:rPr lang="en-AU" sz="2000" dirty="0" smtClean="0"/>
              <a:t>bias estimation </a:t>
            </a:r>
            <a:r>
              <a:rPr lang="en-AU" sz="2000" dirty="0"/>
              <a:t>that is performed in the attitude estimator. </a:t>
            </a:r>
            <a:r>
              <a:rPr lang="en-AU" sz="2000" dirty="0" smtClean="0"/>
              <a:t>Brief intervals </a:t>
            </a:r>
            <a:r>
              <a:rPr lang="en-AU" sz="2000" dirty="0"/>
              <a:t>where the robot is at rest are automatically </a:t>
            </a:r>
            <a:r>
              <a:rPr lang="en-AU" sz="2000" dirty="0" smtClean="0"/>
              <a:t>detected and </a:t>
            </a:r>
            <a:r>
              <a:rPr lang="en-AU" sz="2000" dirty="0"/>
              <a:t>used to converge the gyroscope bias estimate to the </a:t>
            </a:r>
            <a:r>
              <a:rPr lang="en-AU" sz="2000" dirty="0" smtClean="0"/>
              <a:t>true measured </a:t>
            </a:r>
            <a:r>
              <a:rPr lang="en-AU" sz="2000" dirty="0"/>
              <a:t>value.</a:t>
            </a:r>
            <a:endParaRPr lang="en-AU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42" y="3817381"/>
            <a:ext cx="4201376" cy="426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554" y="5482709"/>
            <a:ext cx="5225048" cy="414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02" y="4689477"/>
            <a:ext cx="2174352" cy="3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7834" y="972493"/>
            <a:ext cx="167058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Open-Loop Gait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26" y="1295033"/>
            <a:ext cx="16705264" cy="78863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/>
        </p:nvCxnSpPr>
        <p:spPr>
          <a:xfrm>
            <a:off x="8641058" y="1295033"/>
            <a:ext cx="0" cy="78863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0762" y="1295033"/>
            <a:ext cx="8352928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 incorporation of support coefficient waveforms, for use with the actuator control scheme,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 introduction of a leaning strategy based on the rate of change of the commanded gait velocity, and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The use of hip motions instead of leg angle motions for the gait command velocity-based leaning strategies.</a:t>
            </a:r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Generating the Open-Loop </a:t>
            </a:r>
            <a:r>
              <a:rPr lang="en-AU" sz="2000" b="1" u="sng" dirty="0" smtClean="0">
                <a:solidFill>
                  <a:srgbClr val="3F6EA7"/>
                </a:solidFill>
              </a:rPr>
              <a:t>Gait</a:t>
            </a: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 smtClean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 smtClean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pose at each instant in time is a </a:t>
            </a:r>
            <a:r>
              <a:rPr lang="en-AU" sz="2000" b="1" dirty="0" smtClean="0"/>
              <a:t>deterministic function </a:t>
            </a:r>
            <a:r>
              <a:rPr lang="en-AU" sz="2000" dirty="0" smtClean="0"/>
              <a:t>of the commanded </a:t>
            </a:r>
            <a:r>
              <a:rPr lang="en-AU" sz="2000" b="1" dirty="0" smtClean="0"/>
              <a:t>gait velocity v</a:t>
            </a:r>
            <a:r>
              <a:rPr lang="en-AU" sz="2000" baseline="-25000" dirty="0" smtClean="0"/>
              <a:t>g</a:t>
            </a:r>
            <a:r>
              <a:rPr lang="en-AU" sz="2000" dirty="0" smtClean="0"/>
              <a:t>, and the </a:t>
            </a:r>
            <a:r>
              <a:rPr lang="en-AU" sz="2000" b="1" dirty="0" smtClean="0"/>
              <a:t>gait phase </a:t>
            </a:r>
            <a:r>
              <a:rPr lang="en-AU" sz="2000" dirty="0" smtClean="0"/>
              <a:t>µ in the range (-</a:t>
            </a:r>
            <a:r>
              <a:rPr lang="el-GR" sz="2000" dirty="0" smtClean="0"/>
              <a:t>π</a:t>
            </a:r>
            <a:r>
              <a:rPr lang="en-AU" sz="2000" dirty="0" smtClean="0"/>
              <a:t>,</a:t>
            </a:r>
            <a:r>
              <a:rPr lang="el-GR" sz="2000" dirty="0" smtClean="0"/>
              <a:t> π</a:t>
            </a:r>
            <a:r>
              <a:rPr lang="en-AU" sz="2000" dirty="0"/>
              <a:t>]. By convention, </a:t>
            </a:r>
            <a:r>
              <a:rPr lang="en-AU" sz="2000" dirty="0" smtClean="0"/>
              <a:t>µ </a:t>
            </a:r>
            <a:r>
              <a:rPr lang="en-AU" sz="2000" dirty="0"/>
              <a:t>= 0 and µ</a:t>
            </a:r>
            <a:r>
              <a:rPr lang="en-AU" sz="2000" dirty="0" smtClean="0"/>
              <a:t> </a:t>
            </a:r>
            <a:r>
              <a:rPr lang="en-AU" sz="2000" dirty="0"/>
              <a:t>= </a:t>
            </a:r>
            <a:r>
              <a:rPr lang="el-GR" sz="2000" dirty="0"/>
              <a:t>π</a:t>
            </a:r>
            <a:r>
              <a:rPr lang="en-AU" sz="2000" dirty="0" smtClean="0"/>
              <a:t> </a:t>
            </a:r>
            <a:r>
              <a:rPr lang="en-AU" sz="2000" dirty="0"/>
              <a:t>correspond </a:t>
            </a:r>
            <a:r>
              <a:rPr lang="en-AU" sz="2000" dirty="0" smtClean="0"/>
              <a:t>to the </a:t>
            </a:r>
            <a:r>
              <a:rPr lang="en-AU" sz="2000" dirty="0"/>
              <a:t>commanded touchdown times of the individual legs</a:t>
            </a:r>
            <a:r>
              <a:rPr lang="en-AU" sz="2000" dirty="0" smtClean="0"/>
              <a:t>. If </a:t>
            </a:r>
            <a:r>
              <a:rPr lang="en-AU" sz="2000" dirty="0" err="1"/>
              <a:t>f</a:t>
            </a:r>
            <a:r>
              <a:rPr lang="en-AU" sz="2000" baseline="-25000" dirty="0" err="1" smtClean="0"/>
              <a:t>g</a:t>
            </a:r>
            <a:r>
              <a:rPr lang="en-AU" sz="2000" dirty="0" smtClean="0"/>
              <a:t> is the current gait frequency in steps per second, then after each time step </a:t>
            </a:r>
            <a:r>
              <a:rPr lang="el-GR" sz="2000" dirty="0" smtClean="0"/>
              <a:t>Δ</a:t>
            </a:r>
            <a:r>
              <a:rPr lang="en-AU" sz="2000" dirty="0" smtClean="0"/>
              <a:t>t the gait phase is updated using:</a:t>
            </a:r>
          </a:p>
          <a:p>
            <a:pPr algn="just">
              <a:spcAft>
                <a:spcPts val="600"/>
              </a:spcAft>
            </a:pPr>
            <a:endParaRPr lang="en-AU" sz="2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287835" y="1295033"/>
            <a:ext cx="8352928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Overview of Open-Loop Walking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</a:t>
            </a:r>
            <a:r>
              <a:rPr lang="en-AU" sz="2000" dirty="0"/>
              <a:t>open-loop gait core used in this work is based </a:t>
            </a:r>
            <a:r>
              <a:rPr lang="en-AU" sz="2000" dirty="0" smtClean="0"/>
              <a:t>on the one in </a:t>
            </a:r>
            <a:r>
              <a:rPr lang="en-AU" sz="2000" dirty="0">
                <a:hlinkClick r:id="rId2"/>
              </a:rPr>
              <a:t>[3</a:t>
            </a:r>
            <a:r>
              <a:rPr lang="en-AU" sz="2000" dirty="0" smtClean="0">
                <a:hlinkClick r:id="rId2"/>
              </a:rPr>
              <a:t>]</a:t>
            </a:r>
            <a:r>
              <a:rPr lang="en-AU" sz="2000" dirty="0" smtClean="0"/>
              <a:t>, but </a:t>
            </a:r>
            <a:r>
              <a:rPr lang="en-AU" sz="2000" dirty="0"/>
              <a:t>with </a:t>
            </a:r>
            <a:r>
              <a:rPr lang="en-AU" sz="2000" dirty="0" smtClean="0"/>
              <a:t>numerous modifications </a:t>
            </a:r>
            <a:r>
              <a:rPr lang="en-AU" sz="2000" dirty="0"/>
              <a:t>and improvements. It is based on a </a:t>
            </a:r>
            <a:r>
              <a:rPr lang="en-AU" sz="2000" b="1" dirty="0" smtClean="0"/>
              <a:t>central pattern </a:t>
            </a:r>
            <a:r>
              <a:rPr lang="en-AU" sz="2000" b="1" dirty="0"/>
              <a:t>generator</a:t>
            </a:r>
            <a:r>
              <a:rPr lang="en-AU" sz="2000" dirty="0"/>
              <a:t> that is able to make the </a:t>
            </a:r>
            <a:r>
              <a:rPr lang="en-AU" sz="2000" dirty="0" smtClean="0"/>
              <a:t>robot walk </a:t>
            </a:r>
            <a:r>
              <a:rPr lang="en-AU" sz="2000" dirty="0"/>
              <a:t>to some extent, but not as reliably </a:t>
            </a:r>
            <a:r>
              <a:rPr lang="en-AU" sz="2000" dirty="0" smtClean="0"/>
              <a:t>as desired (unlike what may be the case for higher quality hardware).</a:t>
            </a:r>
            <a:endParaRPr lang="en-AU" sz="2000" dirty="0"/>
          </a:p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The Joint, Abstract and Inverse Pose Spaces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Three ways of representing limb poses are used. The </a:t>
            </a:r>
            <a:r>
              <a:rPr lang="en-AU" sz="2000" b="1" dirty="0" smtClean="0"/>
              <a:t>joint space </a:t>
            </a:r>
            <a:r>
              <a:rPr lang="en-AU" sz="2000" dirty="0" smtClean="0"/>
              <a:t>pose is the vector of all joint angles, while the </a:t>
            </a:r>
            <a:r>
              <a:rPr lang="en-AU" sz="2000" b="1" dirty="0" smtClean="0"/>
              <a:t>inverse space </a:t>
            </a:r>
            <a:r>
              <a:rPr lang="en-AU" sz="2000" dirty="0" smtClean="0"/>
              <a:t>pose is the Cartesian coordinates and quaternion orientation of the limb end effector. The</a:t>
            </a:r>
            <a:r>
              <a:rPr lang="en-AU" sz="2000" b="1" dirty="0" smtClean="0"/>
              <a:t> abstract space</a:t>
            </a:r>
            <a:r>
              <a:rPr lang="en-AU" sz="2000" dirty="0" smtClean="0"/>
              <a:t> reduces the pose to parameters that define the length of the limb, the orientation of the so-called limb centre line, and the orientation of the end effector. For the leg these parameters are the </a:t>
            </a:r>
            <a:r>
              <a:rPr lang="en-AU" sz="2000" b="1" dirty="0" smtClean="0"/>
              <a:t>leg extension</a:t>
            </a:r>
            <a:r>
              <a:rPr lang="en-AU" sz="2000" dirty="0" smtClean="0"/>
              <a:t>, </a:t>
            </a:r>
            <a:r>
              <a:rPr lang="en-AU" sz="2000" b="1" dirty="0" smtClean="0"/>
              <a:t>leg angles</a:t>
            </a:r>
            <a:r>
              <a:rPr lang="en-AU" sz="2000" dirty="0" smtClean="0"/>
              <a:t>, and </a:t>
            </a:r>
            <a:r>
              <a:rPr lang="en-AU" sz="2000" b="1" dirty="0" smtClean="0"/>
              <a:t>foot angles</a:t>
            </a:r>
            <a:r>
              <a:rPr lang="en-AU" sz="2000" dirty="0" smtClean="0"/>
              <a:t>. We can analogously define the </a:t>
            </a:r>
            <a:r>
              <a:rPr lang="en-AU" sz="2000" b="1" dirty="0" smtClean="0"/>
              <a:t>arm extension </a:t>
            </a:r>
            <a:r>
              <a:rPr lang="en-AU" sz="2000" dirty="0" smtClean="0"/>
              <a:t>and </a:t>
            </a:r>
            <a:r>
              <a:rPr lang="en-AU" sz="2000" b="1" dirty="0" smtClean="0"/>
              <a:t>arm angles</a:t>
            </a:r>
            <a:r>
              <a:rPr lang="en-AU" sz="20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Modifications and Improvements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Changes to the leg extension profiles to transition more smoothly between swing and support phases,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addition of a double support phase for greater walking stability and passive oscillation damping,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addition of a trim factor for the angle relative to the ground at which the feet are lifted during stepping,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integration of a dynamic pose blending algorithm to enable smoother transitions to and from walking,</a:t>
            </a:r>
          </a:p>
          <a:p>
            <a:pPr algn="just">
              <a:spcAft>
                <a:spcPts val="600"/>
              </a:spcAft>
            </a:pPr>
            <a:endParaRPr lang="en-AU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232" y="7741245"/>
            <a:ext cx="2575692" cy="38102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9072810" y="4051903"/>
            <a:ext cx="7488832" cy="1800200"/>
            <a:chOff x="9072810" y="3924821"/>
            <a:chExt cx="7488832" cy="1800200"/>
          </a:xfrm>
        </p:grpSpPr>
        <p:sp>
          <p:nvSpPr>
            <p:cNvPr id="6" name="Rectangle 5"/>
            <p:cNvSpPr/>
            <p:nvPr/>
          </p:nvSpPr>
          <p:spPr>
            <a:xfrm>
              <a:off x="9072810" y="3924901"/>
              <a:ext cx="1440160" cy="720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2000" dirty="0" smtClean="0"/>
                <a:t>Abstract Halt Pose</a:t>
              </a:r>
              <a:endParaRPr lang="en-AU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089034" y="3926857"/>
              <a:ext cx="1440160" cy="720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2000" dirty="0" smtClean="0"/>
                <a:t>Abstract Waveforms</a:t>
              </a:r>
              <a:endParaRPr lang="en-AU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105258" y="3924821"/>
              <a:ext cx="1440160" cy="7200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2000" dirty="0" smtClean="0"/>
                <a:t>Inverse Space</a:t>
              </a:r>
              <a:endParaRPr lang="en-AU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21482" y="3924821"/>
              <a:ext cx="1440160" cy="7200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2000" dirty="0" smtClean="0"/>
                <a:t>Inverse Waveforms</a:t>
              </a:r>
              <a:endParaRPr lang="en-AU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105258" y="5005021"/>
              <a:ext cx="1440160" cy="72000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2000" dirty="0" smtClean="0"/>
                <a:t>Joint Pose</a:t>
              </a:r>
              <a:endParaRPr lang="en-AU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84978" y="5005021"/>
              <a:ext cx="1944216" cy="72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2000" dirty="0" smtClean="0"/>
                <a:t>Actuator Control Scheme</a:t>
              </a:r>
              <a:endParaRPr lang="en-AU" sz="2000" dirty="0"/>
            </a:p>
          </p:txBody>
        </p:sp>
        <p:cxnSp>
          <p:nvCxnSpPr>
            <p:cNvPr id="9" name="Straight Arrow Connector 8"/>
            <p:cNvCxnSpPr>
              <a:stCxn id="6" idx="3"/>
              <a:endCxn id="11" idx="1"/>
            </p:cNvCxnSpPr>
            <p:nvPr/>
          </p:nvCxnSpPr>
          <p:spPr>
            <a:xfrm>
              <a:off x="10512970" y="4284901"/>
              <a:ext cx="576064" cy="195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3"/>
              <a:endCxn id="12" idx="1"/>
            </p:cNvCxnSpPr>
            <p:nvPr/>
          </p:nvCxnSpPr>
          <p:spPr>
            <a:xfrm flipV="1">
              <a:off x="12529194" y="4284821"/>
              <a:ext cx="576064" cy="203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3"/>
              <a:endCxn id="13" idx="1"/>
            </p:cNvCxnSpPr>
            <p:nvPr/>
          </p:nvCxnSpPr>
          <p:spPr>
            <a:xfrm>
              <a:off x="14545418" y="4284821"/>
              <a:ext cx="576064" cy="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4545418" y="4644821"/>
              <a:ext cx="576064" cy="360000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1"/>
              <a:endCxn id="15" idx="3"/>
            </p:cNvCxnSpPr>
            <p:nvPr/>
          </p:nvCxnSpPr>
          <p:spPr>
            <a:xfrm flipH="1">
              <a:off x="12529194" y="5365021"/>
              <a:ext cx="576064" cy="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9857452" y="8354392"/>
            <a:ext cx="6140563" cy="563907"/>
            <a:chOff x="9857452" y="8473482"/>
            <a:chExt cx="6140563" cy="563907"/>
          </a:xfrm>
        </p:grpSpPr>
        <p:grpSp>
          <p:nvGrpSpPr>
            <p:cNvPr id="47" name="Group 46"/>
            <p:cNvGrpSpPr/>
            <p:nvPr/>
          </p:nvGrpSpPr>
          <p:grpSpPr>
            <a:xfrm>
              <a:off x="9857452" y="8596049"/>
              <a:ext cx="6140563" cy="441340"/>
              <a:chOff x="9857452" y="8380025"/>
              <a:chExt cx="6140563" cy="44134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10080922" y="8749357"/>
                <a:ext cx="576064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080922" y="8677349"/>
                <a:ext cx="0" cy="14401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961242" y="8677349"/>
                <a:ext cx="0" cy="14401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841562" y="8677349"/>
                <a:ext cx="0" cy="14401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2810399" y="838002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800" dirty="0" smtClean="0"/>
                  <a:t>0</a:t>
                </a:r>
                <a:endParaRPr lang="en-AU" sz="18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857452" y="8380025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800" dirty="0" smtClean="0"/>
                  <a:t>-</a:t>
                </a:r>
                <a:r>
                  <a:rPr lang="el-GR" sz="1800" dirty="0" smtClean="0"/>
                  <a:t>π</a:t>
                </a:r>
                <a:endParaRPr lang="en-AU" sz="18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685109" y="838002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800" dirty="0" smtClean="0"/>
                  <a:t>π</a:t>
                </a:r>
                <a:endParaRPr lang="en-AU" sz="1800" dirty="0"/>
              </a:p>
            </p:txBody>
          </p:sp>
        </p:grpSp>
        <p:sp>
          <p:nvSpPr>
            <p:cNvPr id="57" name="Freeform 56"/>
            <p:cNvSpPr/>
            <p:nvPr/>
          </p:nvSpPr>
          <p:spPr>
            <a:xfrm>
              <a:off x="10219267" y="8473482"/>
              <a:ext cx="5452532" cy="238717"/>
            </a:xfrm>
            <a:custGeom>
              <a:avLst/>
              <a:gdLst>
                <a:gd name="connsiteX0" fmla="*/ 5448300 w 5448300"/>
                <a:gd name="connsiteY0" fmla="*/ 373194 h 454050"/>
                <a:gd name="connsiteX1" fmla="*/ 2738967 w 5448300"/>
                <a:gd name="connsiteY1" fmla="*/ 660 h 454050"/>
                <a:gd name="connsiteX2" fmla="*/ 0 w 5448300"/>
                <a:gd name="connsiteY2" fmla="*/ 453627 h 454050"/>
                <a:gd name="connsiteX0" fmla="*/ 5448300 w 5448300"/>
                <a:gd name="connsiteY0" fmla="*/ 373194 h 453627"/>
                <a:gd name="connsiteX1" fmla="*/ 2738967 w 5448300"/>
                <a:gd name="connsiteY1" fmla="*/ 660 h 453627"/>
                <a:gd name="connsiteX2" fmla="*/ 0 w 5448300"/>
                <a:gd name="connsiteY2" fmla="*/ 453627 h 453627"/>
                <a:gd name="connsiteX0" fmla="*/ 5448300 w 5448300"/>
                <a:gd name="connsiteY0" fmla="*/ 373268 h 453701"/>
                <a:gd name="connsiteX1" fmla="*/ 2738967 w 5448300"/>
                <a:gd name="connsiteY1" fmla="*/ 734 h 453701"/>
                <a:gd name="connsiteX2" fmla="*/ 0 w 5448300"/>
                <a:gd name="connsiteY2" fmla="*/ 453701 h 453701"/>
                <a:gd name="connsiteX0" fmla="*/ 5448300 w 5448300"/>
                <a:gd name="connsiteY0" fmla="*/ 373531 h 453964"/>
                <a:gd name="connsiteX1" fmla="*/ 2738967 w 5448300"/>
                <a:gd name="connsiteY1" fmla="*/ 997 h 453964"/>
                <a:gd name="connsiteX2" fmla="*/ 0 w 5448300"/>
                <a:gd name="connsiteY2" fmla="*/ 453964 h 453964"/>
                <a:gd name="connsiteX0" fmla="*/ 5448300 w 5448300"/>
                <a:gd name="connsiteY0" fmla="*/ 372537 h 452970"/>
                <a:gd name="connsiteX1" fmla="*/ 2738967 w 5448300"/>
                <a:gd name="connsiteY1" fmla="*/ 3 h 452970"/>
                <a:gd name="connsiteX2" fmla="*/ 0 w 5448300"/>
                <a:gd name="connsiteY2" fmla="*/ 452970 h 452970"/>
                <a:gd name="connsiteX0" fmla="*/ 5469466 w 5469466"/>
                <a:gd name="connsiteY0" fmla="*/ 372893 h 427926"/>
                <a:gd name="connsiteX1" fmla="*/ 2760133 w 5469466"/>
                <a:gd name="connsiteY1" fmla="*/ 359 h 427926"/>
                <a:gd name="connsiteX2" fmla="*/ 0 w 5469466"/>
                <a:gd name="connsiteY2" fmla="*/ 427926 h 427926"/>
                <a:gd name="connsiteX0" fmla="*/ 5469466 w 5469466"/>
                <a:gd name="connsiteY0" fmla="*/ 372893 h 427926"/>
                <a:gd name="connsiteX1" fmla="*/ 2760133 w 5469466"/>
                <a:gd name="connsiteY1" fmla="*/ 359 h 427926"/>
                <a:gd name="connsiteX2" fmla="*/ 0 w 5469466"/>
                <a:gd name="connsiteY2" fmla="*/ 427926 h 427926"/>
                <a:gd name="connsiteX0" fmla="*/ 5452532 w 5452532"/>
                <a:gd name="connsiteY0" fmla="*/ 393827 h 427693"/>
                <a:gd name="connsiteX1" fmla="*/ 2760133 w 5452532"/>
                <a:gd name="connsiteY1" fmla="*/ 126 h 427693"/>
                <a:gd name="connsiteX2" fmla="*/ 0 w 5452532"/>
                <a:gd name="connsiteY2" fmla="*/ 427693 h 427693"/>
                <a:gd name="connsiteX0" fmla="*/ 5452532 w 5452532"/>
                <a:gd name="connsiteY0" fmla="*/ 393845 h 427711"/>
                <a:gd name="connsiteX1" fmla="*/ 2760133 w 5452532"/>
                <a:gd name="connsiteY1" fmla="*/ 144 h 427711"/>
                <a:gd name="connsiteX2" fmla="*/ 0 w 5452532"/>
                <a:gd name="connsiteY2" fmla="*/ 427711 h 427711"/>
                <a:gd name="connsiteX0" fmla="*/ 5452532 w 5452532"/>
                <a:gd name="connsiteY0" fmla="*/ 204851 h 238717"/>
                <a:gd name="connsiteX1" fmla="*/ 2728383 w 5452532"/>
                <a:gd name="connsiteY1" fmla="*/ 4825 h 238717"/>
                <a:gd name="connsiteX2" fmla="*/ 0 w 5452532"/>
                <a:gd name="connsiteY2" fmla="*/ 238717 h 23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52532" h="238717">
                  <a:moveTo>
                    <a:pt x="5452532" y="204851"/>
                  </a:moveTo>
                  <a:cubicBezTo>
                    <a:pt x="4767790" y="-34686"/>
                    <a:pt x="3637138" y="-819"/>
                    <a:pt x="2728383" y="4825"/>
                  </a:cubicBezTo>
                  <a:cubicBezTo>
                    <a:pt x="1819628" y="10469"/>
                    <a:pt x="567972" y="17878"/>
                    <a:pt x="0" y="238717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58" name="Straight Connector 57"/>
            <p:cNvCxnSpPr>
              <a:stCxn id="45" idx="3"/>
              <a:endCxn id="44" idx="1"/>
            </p:cNvCxnSpPr>
            <p:nvPr/>
          </p:nvCxnSpPr>
          <p:spPr>
            <a:xfrm>
              <a:off x="10240890" y="8780715"/>
              <a:ext cx="2569509" cy="0"/>
            </a:xfrm>
            <a:prstGeom prst="line">
              <a:avLst/>
            </a:prstGeom>
            <a:ln w="38100"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4" idx="3"/>
              <a:endCxn id="46" idx="1"/>
            </p:cNvCxnSpPr>
            <p:nvPr/>
          </p:nvCxnSpPr>
          <p:spPr>
            <a:xfrm>
              <a:off x="13112085" y="8780715"/>
              <a:ext cx="2573024" cy="0"/>
            </a:xfrm>
            <a:prstGeom prst="line">
              <a:avLst/>
            </a:prstGeom>
            <a:ln w="38100">
              <a:solidFill>
                <a:schemeClr val="accent3"/>
              </a:solidFill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07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7834" y="972493"/>
            <a:ext cx="167058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Corrective Actions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26" y="1295033"/>
            <a:ext cx="16705264" cy="78863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/>
        </p:nvCxnSpPr>
        <p:spPr>
          <a:xfrm>
            <a:off x="8641058" y="1295033"/>
            <a:ext cx="0" cy="78863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83562" y="1359101"/>
            <a:ext cx="5857201" cy="2520001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Arm A</a:t>
            </a:r>
            <a:r>
              <a:rPr lang="en-AU" sz="2000" b="1" u="sng" dirty="0" smtClean="0">
                <a:solidFill>
                  <a:srgbClr val="3F6EA7"/>
                </a:solidFill>
              </a:rPr>
              <a:t>ngle</a:t>
            </a: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</a:t>
            </a:r>
            <a:r>
              <a:rPr lang="en-AU" sz="2000" b="1" dirty="0"/>
              <a:t>abstract arm angles </a:t>
            </a:r>
            <a:r>
              <a:rPr lang="en-AU" sz="2000" dirty="0"/>
              <a:t>are adjusted to </a:t>
            </a:r>
            <a:r>
              <a:rPr lang="en-AU" sz="2000" dirty="0" smtClean="0"/>
              <a:t>bias the </a:t>
            </a:r>
            <a:r>
              <a:rPr lang="en-AU" sz="2000" dirty="0"/>
              <a:t>robot’s balance, and produce reaction moments </a:t>
            </a:r>
            <a:r>
              <a:rPr lang="en-AU" sz="2000" dirty="0" smtClean="0"/>
              <a:t>that help </a:t>
            </a:r>
            <a:r>
              <a:rPr lang="en-AU" sz="2000" dirty="0"/>
              <a:t>counterbalance transient instabilities (e.g. </a:t>
            </a:r>
            <a:r>
              <a:rPr lang="en-AU" sz="2000" dirty="0" smtClean="0"/>
              <a:t>moving the </a:t>
            </a:r>
            <a:r>
              <a:rPr lang="en-AU" sz="2000" dirty="0"/>
              <a:t>arms backwards tilts the robot backwards</a:t>
            </a:r>
            <a:r>
              <a:rPr lang="en-AU" sz="2000" dirty="0" smtClean="0"/>
              <a:t>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244" y="1660853"/>
            <a:ext cx="133056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70" y="1660853"/>
            <a:ext cx="1092000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94" y="3978168"/>
            <a:ext cx="1330560" cy="25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3" y="3978291"/>
            <a:ext cx="1092000" cy="25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12" y="1359101"/>
            <a:ext cx="133056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2" y="1359101"/>
            <a:ext cx="1092000" cy="25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70" y="4482604"/>
            <a:ext cx="1092000" cy="25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81" y="4482604"/>
            <a:ext cx="1330560" cy="25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3" y="6589117"/>
            <a:ext cx="1092000" cy="25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06" y="6589117"/>
            <a:ext cx="1330560" cy="252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76943" y="3974110"/>
            <a:ext cx="5865505" cy="2520000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Hip </a:t>
            </a:r>
            <a:r>
              <a:rPr lang="en-AU" sz="2000" b="1" u="sng" dirty="0">
                <a:solidFill>
                  <a:srgbClr val="3F6EA7"/>
                </a:solidFill>
              </a:rPr>
              <a:t>A</a:t>
            </a:r>
            <a:r>
              <a:rPr lang="en-AU" sz="2000" b="1" u="sng" dirty="0" smtClean="0">
                <a:solidFill>
                  <a:srgbClr val="3F6EA7"/>
                </a:solidFill>
              </a:rPr>
              <a:t>ngle</a:t>
            </a: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dirty="0"/>
              <a:t>The torso of the robot is tilted within the lateral and sagittal planes to </a:t>
            </a:r>
            <a:r>
              <a:rPr lang="en-AU" sz="2000" b="1" dirty="0"/>
              <a:t>induce lean </a:t>
            </a:r>
            <a:r>
              <a:rPr lang="en-AU" sz="2000" dirty="0"/>
              <a:t>in a particular direction, with adjustment of the abstract leg extension parameters preventing a counterproductive ensuing difference in foot height (e.g. leaning towards the left makes the robot swing out more to the left).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83562" y="6589117"/>
            <a:ext cx="5857201" cy="2520000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Continuous Foot </a:t>
            </a:r>
            <a:r>
              <a:rPr lang="en-AU" sz="2000" b="1" u="sng" dirty="0">
                <a:solidFill>
                  <a:srgbClr val="3F6EA7"/>
                </a:solidFill>
              </a:rPr>
              <a:t>A</a:t>
            </a:r>
            <a:r>
              <a:rPr lang="en-AU" sz="2000" b="1" u="sng" dirty="0" smtClean="0">
                <a:solidFill>
                  <a:srgbClr val="3F6EA7"/>
                </a:solidFill>
              </a:rPr>
              <a:t>ngle</a:t>
            </a:r>
          </a:p>
          <a:p>
            <a:pPr algn="just">
              <a:spcAft>
                <a:spcPts val="600"/>
              </a:spcAft>
            </a:pPr>
            <a:r>
              <a:rPr lang="en-AU" sz="2000" dirty="0"/>
              <a:t>Continuous offsets are applied to the </a:t>
            </a:r>
            <a:r>
              <a:rPr lang="en-AU" sz="2000" b="1" dirty="0"/>
              <a:t>abstract foot angles</a:t>
            </a:r>
            <a:r>
              <a:rPr lang="en-AU" sz="2000" dirty="0"/>
              <a:t> to bias the tilt of the entire robot from the feet up (e.g. putting the front of the feet more down makes the robot lean more backwards</a:t>
            </a:r>
            <a:r>
              <a:rPr lang="en-AU" sz="2000" dirty="0" smtClean="0"/>
              <a:t>).</a:t>
            </a:r>
            <a:endParaRPr lang="en-A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1129576" y="1359102"/>
            <a:ext cx="5863819" cy="3069775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Support Foot </a:t>
            </a:r>
            <a:r>
              <a:rPr lang="en-AU" sz="2000" b="1" u="sng" dirty="0">
                <a:solidFill>
                  <a:srgbClr val="3F6EA7"/>
                </a:solidFill>
              </a:rPr>
              <a:t>A</a:t>
            </a:r>
            <a:r>
              <a:rPr lang="en-AU" sz="2000" b="1" u="sng" dirty="0" smtClean="0">
                <a:solidFill>
                  <a:srgbClr val="3F6EA7"/>
                </a:solidFill>
              </a:rPr>
              <a:t>ngle</a:t>
            </a: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b="1" dirty="0"/>
              <a:t>Gait phase-dependent offsets </a:t>
            </a:r>
            <a:r>
              <a:rPr lang="en-AU" sz="2000" dirty="0" smtClean="0"/>
              <a:t>are applied </a:t>
            </a:r>
            <a:r>
              <a:rPr lang="en-AU" sz="2000" dirty="0"/>
              <a:t>to the </a:t>
            </a:r>
            <a:r>
              <a:rPr lang="en-AU" sz="2000" b="1" dirty="0"/>
              <a:t>abstract foot angles </a:t>
            </a:r>
            <a:r>
              <a:rPr lang="en-AU" sz="2000" dirty="0"/>
              <a:t>(e.g. tilting the </a:t>
            </a:r>
            <a:r>
              <a:rPr lang="en-AU" sz="2000" dirty="0" smtClean="0"/>
              <a:t>inside support </a:t>
            </a:r>
            <a:r>
              <a:rPr lang="en-AU" sz="2000" dirty="0"/>
              <a:t>foot edge down induces greater centre of </a:t>
            </a:r>
            <a:r>
              <a:rPr lang="en-AU" sz="2000" dirty="0" smtClean="0"/>
              <a:t>mass swing </a:t>
            </a:r>
            <a:r>
              <a:rPr lang="en-AU" sz="2000" dirty="0"/>
              <a:t>onto the support foot). The offsets are </a:t>
            </a:r>
            <a:r>
              <a:rPr lang="en-AU" sz="2000" dirty="0" smtClean="0"/>
              <a:t>faded in </a:t>
            </a:r>
            <a:r>
              <a:rPr lang="en-AU" sz="2000" dirty="0"/>
              <a:t>linearly just after the corresponding leg is </a:t>
            </a:r>
            <a:r>
              <a:rPr lang="en-AU" sz="2000" dirty="0" smtClean="0"/>
              <a:t>extended fully</a:t>
            </a:r>
            <a:r>
              <a:rPr lang="en-AU" sz="2000" dirty="0"/>
              <a:t>, and faded out linearly just before the leg </a:t>
            </a:r>
            <a:r>
              <a:rPr lang="en-AU" sz="2000" dirty="0" smtClean="0"/>
              <a:t>begins to </a:t>
            </a:r>
            <a:r>
              <a:rPr lang="en-AU" sz="2000" dirty="0"/>
              <a:t>retract again for its swing phase. As such, the </a:t>
            </a:r>
            <a:r>
              <a:rPr lang="en-AU" sz="2000" dirty="0" smtClean="0"/>
              <a:t>offsets are </a:t>
            </a:r>
            <a:r>
              <a:rPr lang="en-AU" sz="2000" dirty="0"/>
              <a:t>applied only during </a:t>
            </a:r>
            <a:r>
              <a:rPr lang="en-AU" sz="2000" dirty="0" smtClean="0"/>
              <a:t>the </a:t>
            </a:r>
            <a:r>
              <a:rPr lang="en-AU" sz="2000" b="1" dirty="0" smtClean="0"/>
              <a:t>support phases</a:t>
            </a:r>
            <a:r>
              <a:rPr lang="en-AU" sz="2000" dirty="0" smtClean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29576" y="4482604"/>
            <a:ext cx="5863819" cy="2520000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err="1" smtClean="0">
                <a:solidFill>
                  <a:srgbClr val="3F6EA7"/>
                </a:solidFill>
              </a:rPr>
              <a:t>CoM</a:t>
            </a:r>
            <a:r>
              <a:rPr lang="en-AU" sz="2000" b="1" u="sng" dirty="0" smtClean="0">
                <a:solidFill>
                  <a:srgbClr val="3F6EA7"/>
                </a:solidFill>
              </a:rPr>
              <a:t> </a:t>
            </a:r>
            <a:r>
              <a:rPr lang="en-AU" sz="2000" b="1" u="sng" dirty="0">
                <a:solidFill>
                  <a:srgbClr val="3F6EA7"/>
                </a:solidFill>
              </a:rPr>
              <a:t>S</a:t>
            </a:r>
            <a:r>
              <a:rPr lang="en-AU" sz="2000" b="1" u="sng" dirty="0" smtClean="0">
                <a:solidFill>
                  <a:srgbClr val="3F6EA7"/>
                </a:solidFill>
              </a:rPr>
              <a:t>hifting</a:t>
            </a:r>
          </a:p>
          <a:p>
            <a:pPr algn="just">
              <a:spcAft>
                <a:spcPts val="600"/>
              </a:spcAft>
            </a:pPr>
            <a:r>
              <a:rPr lang="en-AU" sz="2000" dirty="0"/>
              <a:t>The </a:t>
            </a:r>
            <a:r>
              <a:rPr lang="en-AU" sz="2000" b="1" dirty="0"/>
              <a:t>inverse kinematic positions </a:t>
            </a:r>
            <a:r>
              <a:rPr lang="en-AU" sz="2000" dirty="0"/>
              <a:t>of </a:t>
            </a:r>
            <a:r>
              <a:rPr lang="en-AU" sz="2000" dirty="0" smtClean="0"/>
              <a:t>the feet </a:t>
            </a:r>
            <a:r>
              <a:rPr lang="en-AU" sz="2000" dirty="0"/>
              <a:t>relative to the torso are adjusted in the </a:t>
            </a:r>
            <a:r>
              <a:rPr lang="en-AU" sz="2000" b="1" dirty="0" smtClean="0"/>
              <a:t>horizontal plane </a:t>
            </a:r>
            <a:r>
              <a:rPr lang="en-AU" sz="2000" dirty="0"/>
              <a:t>to shift the position of the centre of mass (</a:t>
            </a:r>
            <a:r>
              <a:rPr lang="en-AU" sz="2000" dirty="0" err="1"/>
              <a:t>CoM</a:t>
            </a:r>
            <a:r>
              <a:rPr lang="en-AU" sz="2000" dirty="0" smtClean="0"/>
              <a:t>), thereby </a:t>
            </a:r>
            <a:r>
              <a:rPr lang="en-AU" sz="2000" dirty="0"/>
              <a:t>adjusting the </a:t>
            </a:r>
            <a:r>
              <a:rPr lang="en-AU" sz="2000" dirty="0" err="1"/>
              <a:t>centering</a:t>
            </a:r>
            <a:r>
              <a:rPr lang="en-AU" sz="2000" dirty="0"/>
              <a:t> of the robot’s </a:t>
            </a:r>
            <a:r>
              <a:rPr lang="en-AU" sz="2000" dirty="0" smtClean="0"/>
              <a:t>mass above </a:t>
            </a:r>
            <a:r>
              <a:rPr lang="en-AU" sz="2000" dirty="0"/>
              <a:t>its support polygon (e.g. shifting the </a:t>
            </a:r>
            <a:r>
              <a:rPr lang="en-AU" sz="2000" dirty="0" err="1"/>
              <a:t>CoM</a:t>
            </a:r>
            <a:r>
              <a:rPr lang="en-AU" sz="2000" dirty="0"/>
              <a:t> to </a:t>
            </a:r>
            <a:r>
              <a:rPr lang="en-AU" sz="2000" dirty="0" smtClean="0"/>
              <a:t>the right </a:t>
            </a:r>
            <a:r>
              <a:rPr lang="en-AU" sz="2000" dirty="0"/>
              <a:t>trims the time spent on each foot to the right).</a:t>
            </a:r>
            <a:endParaRPr lang="en-AU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8641958" y="7002604"/>
            <a:ext cx="8351438" cy="2178799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Virtual Slope</a:t>
            </a:r>
          </a:p>
          <a:p>
            <a:pPr algn="just">
              <a:spcAft>
                <a:spcPts val="600"/>
              </a:spcAft>
            </a:pPr>
            <a:r>
              <a:rPr lang="en-AU" sz="2000" dirty="0"/>
              <a:t>The </a:t>
            </a:r>
            <a:r>
              <a:rPr lang="en-AU" sz="2000" b="1" dirty="0"/>
              <a:t>inverse kinematic positions </a:t>
            </a:r>
            <a:r>
              <a:rPr lang="en-AU" sz="2000" dirty="0"/>
              <a:t>of </a:t>
            </a:r>
            <a:r>
              <a:rPr lang="en-AU" sz="2000" dirty="0" smtClean="0"/>
              <a:t>the feet </a:t>
            </a:r>
            <a:r>
              <a:rPr lang="en-AU" sz="2000" dirty="0"/>
              <a:t>relative to the torso are adjusted in the </a:t>
            </a:r>
            <a:r>
              <a:rPr lang="en-AU" sz="2000" b="1" dirty="0" smtClean="0"/>
              <a:t>vertical direction </a:t>
            </a:r>
            <a:r>
              <a:rPr lang="en-AU" sz="2000" dirty="0"/>
              <a:t>in a gait phase-dependent manner to lift </a:t>
            </a:r>
            <a:r>
              <a:rPr lang="en-AU" sz="2000" dirty="0" smtClean="0"/>
              <a:t>the feet </a:t>
            </a:r>
            <a:r>
              <a:rPr lang="en-AU" sz="2000" dirty="0"/>
              <a:t>more at one swing extremity. This can be </a:t>
            </a:r>
            <a:r>
              <a:rPr lang="en-AU" sz="2000" dirty="0" smtClean="0"/>
              <a:t>thought of </a:t>
            </a:r>
            <a:r>
              <a:rPr lang="en-AU" sz="2000" dirty="0"/>
              <a:t>as what the robot would need to do to walk up </a:t>
            </a:r>
            <a:r>
              <a:rPr lang="en-AU" sz="2000" dirty="0" smtClean="0"/>
              <a:t>or down </a:t>
            </a:r>
            <a:r>
              <a:rPr lang="en-AU" sz="2000" dirty="0"/>
              <a:t>a slope.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9657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426" y="1295033"/>
            <a:ext cx="16705264" cy="78863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sp>
        <p:nvSpPr>
          <p:cNvPr id="23" name="TextBox 22"/>
          <p:cNvSpPr txBox="1"/>
          <p:nvPr/>
        </p:nvSpPr>
        <p:spPr>
          <a:xfrm>
            <a:off x="8640762" y="1284214"/>
            <a:ext cx="8352928" cy="7897190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Mean filter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Finite impulse response (FIR) running average</a:t>
            </a:r>
          </a:p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Smooth </a:t>
            </a:r>
            <a:r>
              <a:rPr lang="en-AU" sz="2000" b="1" u="sng" dirty="0" err="1" smtClean="0">
                <a:solidFill>
                  <a:srgbClr val="3F6EA7"/>
                </a:solidFill>
              </a:rPr>
              <a:t>deadband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endParaRPr lang="en-AU" sz="2000" dirty="0" smtClean="0"/>
          </a:p>
          <a:p>
            <a:pPr algn="just">
              <a:spcAft>
                <a:spcPts val="600"/>
              </a:spcAft>
            </a:pPr>
            <a:endParaRPr lang="en-AU" sz="2000" dirty="0"/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Weighted Line of Best Fit (WLBF) Filter</a:t>
            </a:r>
          </a:p>
          <a:p>
            <a:pPr algn="just">
              <a:spcAft>
                <a:spcPts val="600"/>
              </a:spcAft>
            </a:pPr>
            <a:endParaRPr lang="en-AU" sz="2000" b="1" u="sng" dirty="0" smtClean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 smtClean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Exponentially Weighted (EW) Integrator</a:t>
            </a: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Timing weighting</a:t>
            </a: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Adjusted gait </a:t>
            </a:r>
            <a:r>
              <a:rPr lang="en-AU" sz="2000" b="1" u="sng" dirty="0" smtClean="0">
                <a:solidFill>
                  <a:srgbClr val="3F6EA7"/>
                </a:solidFill>
              </a:rPr>
              <a:t>frequency</a:t>
            </a:r>
          </a:p>
          <a:p>
            <a:pPr algn="just">
              <a:spcAft>
                <a:spcPts val="600"/>
              </a:spcAft>
            </a:pPr>
            <a:endParaRPr lang="en-AU" sz="2000" b="1" u="sng" dirty="0" smtClean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endParaRPr lang="en-AU" sz="2000" b="1" u="sng" dirty="0">
              <a:solidFill>
                <a:srgbClr val="3F6EA7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AU" sz="2000" b="1" u="sng" dirty="0">
                <a:solidFill>
                  <a:srgbClr val="3F6EA7"/>
                </a:solidFill>
              </a:rPr>
              <a:t>Calculation of corrective action </a:t>
            </a:r>
            <a:r>
              <a:rPr lang="en-AU" sz="2000" b="1" u="sng" dirty="0" smtClean="0">
                <a:solidFill>
                  <a:srgbClr val="3F6EA7"/>
                </a:solidFill>
              </a:rPr>
              <a:t>activations</a:t>
            </a:r>
            <a:endParaRPr lang="en-AU" sz="2000" dirty="0"/>
          </a:p>
        </p:txBody>
      </p:sp>
      <p:sp>
        <p:nvSpPr>
          <p:cNvPr id="2" name="Round Same Side Corner Rectangle 1"/>
          <p:cNvSpPr/>
          <p:nvPr/>
        </p:nvSpPr>
        <p:spPr>
          <a:xfrm>
            <a:off x="287834" y="972493"/>
            <a:ext cx="167058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Fused Angle Feedback Mechanisms</a:t>
            </a:r>
            <a:endParaRPr lang="en-AU" sz="20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/>
        </p:nvCxnSpPr>
        <p:spPr>
          <a:xfrm>
            <a:off x="8641058" y="1295033"/>
            <a:ext cx="0" cy="78863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7835" y="1295034"/>
            <a:ext cx="8352928" cy="613564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Fused Angle Feedback Pipeline 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endParaRPr lang="en-AU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54" y="6607985"/>
            <a:ext cx="5040856" cy="2455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46" y="1764581"/>
            <a:ext cx="6336704" cy="4754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97" y="6805141"/>
            <a:ext cx="2807649" cy="2158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490" y="8638966"/>
            <a:ext cx="3937202" cy="452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530" y="5473565"/>
            <a:ext cx="1120198" cy="424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70" y="2507089"/>
            <a:ext cx="3284389" cy="769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38" y="7073077"/>
            <a:ext cx="3487599" cy="11430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981" y="6296992"/>
            <a:ext cx="4412207" cy="4292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298" y="8677349"/>
            <a:ext cx="1191321" cy="3683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37" y="4783178"/>
            <a:ext cx="4541754" cy="3657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26" y="3636789"/>
            <a:ext cx="5242830" cy="10947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89" y="5604224"/>
            <a:ext cx="6157276" cy="3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7834" y="972493"/>
            <a:ext cx="167058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Tuning of the Feedback Parameters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26" y="1295033"/>
            <a:ext cx="16705264" cy="78863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/>
        </p:nvCxnSpPr>
        <p:spPr>
          <a:xfrm>
            <a:off x="8641058" y="1295033"/>
            <a:ext cx="0" cy="78863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0762" y="1295033"/>
            <a:ext cx="8352928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LQR Tuning of the Sagittal Transient Response</a:t>
            </a:r>
          </a:p>
          <a:p>
            <a:pPr algn="just">
              <a:spcAft>
                <a:spcPts val="600"/>
              </a:spcAft>
            </a:pPr>
            <a:r>
              <a:rPr lang="en-AU" sz="2000" dirty="0"/>
              <a:t>Tuning of the </a:t>
            </a:r>
            <a:r>
              <a:rPr lang="en-AU" sz="2000" b="1" dirty="0"/>
              <a:t>sagittal PD feedback </a:t>
            </a:r>
            <a:r>
              <a:rPr lang="en-AU" sz="2000" dirty="0"/>
              <a:t>mechanisms can be supported by an </a:t>
            </a:r>
            <a:r>
              <a:rPr lang="en-AU" sz="2000" b="1" dirty="0"/>
              <a:t>LQR approach</a:t>
            </a:r>
            <a:r>
              <a:rPr lang="en-AU" sz="2000" dirty="0"/>
              <a:t>. The robot is made to walk on </a:t>
            </a:r>
            <a:r>
              <a:rPr lang="en-AU" sz="2000" dirty="0" smtClean="0"/>
              <a:t>the spot </a:t>
            </a:r>
            <a:r>
              <a:rPr lang="en-AU" sz="2000" dirty="0"/>
              <a:t>while activating the corrective actions with a multi-frequency signal. </a:t>
            </a:r>
            <a:r>
              <a:rPr lang="en-AU" sz="2000" dirty="0" smtClean="0"/>
              <a:t>The </a:t>
            </a:r>
            <a:r>
              <a:rPr lang="en-AU" sz="2000" i="1" dirty="0" smtClean="0"/>
              <a:t>System Identification Toolbox</a:t>
            </a:r>
            <a:r>
              <a:rPr lang="en-AU" sz="2000" dirty="0" smtClean="0"/>
              <a:t> </a:t>
            </a:r>
            <a:r>
              <a:rPr lang="en-AU" sz="2000" dirty="0"/>
              <a:t>in MATLAB was used to fit a generic second </a:t>
            </a:r>
            <a:r>
              <a:rPr lang="en-AU" sz="2000" dirty="0" smtClean="0"/>
              <a:t>order state </a:t>
            </a:r>
            <a:r>
              <a:rPr lang="en-AU" sz="2000" dirty="0"/>
              <a:t>space system to the observed data, giving a model </a:t>
            </a:r>
            <a:r>
              <a:rPr lang="en-AU" sz="2000" dirty="0" smtClean="0"/>
              <a:t>of:</a:t>
            </a:r>
          </a:p>
          <a:p>
            <a:pPr algn="just">
              <a:spcAft>
                <a:spcPts val="600"/>
              </a:spcAft>
            </a:pPr>
            <a:endParaRPr lang="en-AU" sz="2000" dirty="0"/>
          </a:p>
          <a:p>
            <a:pPr algn="just">
              <a:spcAft>
                <a:spcPts val="600"/>
              </a:spcAft>
            </a:pPr>
            <a:endParaRPr lang="en-AU" sz="2000" dirty="0" smtClean="0"/>
          </a:p>
          <a:p>
            <a:pPr algn="just">
              <a:spcAft>
                <a:spcPts val="600"/>
              </a:spcAft>
            </a:pPr>
            <a:endParaRPr lang="en-AU" sz="2000" dirty="0"/>
          </a:p>
          <a:p>
            <a:pPr algn="just">
              <a:spcAft>
                <a:spcPts val="600"/>
              </a:spcAft>
            </a:pP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PD feedback law is then given as follows, with the aim of the LQR being to minimise the </a:t>
            </a:r>
            <a:r>
              <a:rPr lang="en-AU" sz="2000" b="1" dirty="0" smtClean="0"/>
              <a:t>performance cost function </a:t>
            </a:r>
            <a:r>
              <a:rPr lang="en-AU" sz="2000" dirty="0" smtClean="0"/>
              <a:t>given by J.</a:t>
            </a:r>
          </a:p>
          <a:p>
            <a:pPr algn="just">
              <a:spcAft>
                <a:spcPts val="600"/>
              </a:spcAft>
            </a:pPr>
            <a:endParaRPr lang="en-AU" sz="2000" dirty="0"/>
          </a:p>
          <a:p>
            <a:pPr algn="just">
              <a:spcAft>
                <a:spcPts val="600"/>
              </a:spcAft>
            </a:pP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/>
              <a:t>The </a:t>
            </a:r>
            <a:r>
              <a:rPr lang="en-AU" sz="2000" dirty="0" smtClean="0"/>
              <a:t>Q </a:t>
            </a:r>
            <a:r>
              <a:rPr lang="en-AU" sz="2000" dirty="0"/>
              <a:t>and R matrices were initially chosen based </a:t>
            </a:r>
            <a:r>
              <a:rPr lang="en-AU" sz="2000" dirty="0" smtClean="0"/>
              <a:t>on Bryson’s rule </a:t>
            </a:r>
            <a:r>
              <a:rPr lang="en-AU" sz="2000" dirty="0"/>
              <a:t>and subsequently refined. Once </a:t>
            </a:r>
            <a:r>
              <a:rPr lang="en-AU" sz="2000" dirty="0" smtClean="0"/>
              <a:t>we have K, </a:t>
            </a:r>
            <a:r>
              <a:rPr lang="en-AU" sz="2000" dirty="0"/>
              <a:t>the </a:t>
            </a:r>
            <a:r>
              <a:rPr lang="en-AU" sz="2000" b="1" dirty="0" smtClean="0"/>
              <a:t>optimal PD gains </a:t>
            </a:r>
            <a:r>
              <a:rPr lang="en-AU" sz="2000" dirty="0" smtClean="0"/>
              <a:t>are then:</a:t>
            </a:r>
          </a:p>
          <a:p>
            <a:pPr algn="just">
              <a:spcAft>
                <a:spcPts val="600"/>
              </a:spcAft>
            </a:pPr>
            <a:endParaRPr lang="en-AU" sz="2000" dirty="0"/>
          </a:p>
          <a:p>
            <a:pPr algn="just">
              <a:spcAft>
                <a:spcPts val="600"/>
              </a:spcAft>
            </a:pP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/>
              <a:t>Due to </a:t>
            </a:r>
            <a:r>
              <a:rPr lang="en-AU" sz="2000" b="1" dirty="0"/>
              <a:t>modelling </a:t>
            </a:r>
            <a:r>
              <a:rPr lang="en-AU" sz="2000" b="1" dirty="0" smtClean="0"/>
              <a:t>limitations </a:t>
            </a:r>
            <a:r>
              <a:rPr lang="en-AU" sz="2000" dirty="0" smtClean="0"/>
              <a:t>that tend to overestimate the stability of the system, </a:t>
            </a:r>
            <a:r>
              <a:rPr lang="en-AU" sz="2000" dirty="0"/>
              <a:t>the final gains that arise </a:t>
            </a:r>
            <a:r>
              <a:rPr lang="en-AU" sz="2000" dirty="0" smtClean="0"/>
              <a:t>will usually </a:t>
            </a:r>
            <a:r>
              <a:rPr lang="en-AU" sz="2000" dirty="0"/>
              <a:t>require some manual fine-tuning to get the most </a:t>
            </a:r>
            <a:r>
              <a:rPr lang="en-AU" sz="2000" dirty="0" smtClean="0"/>
              <a:t>out of </a:t>
            </a:r>
            <a:r>
              <a:rPr lang="en-AU" sz="2000" dirty="0"/>
              <a:t>the feedback, often an increase in the D gain.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835" y="1295033"/>
            <a:ext cx="8352928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Observations</a:t>
            </a:r>
            <a:endParaRPr lang="en-AU" sz="2000" b="1" u="sng" dirty="0">
              <a:solidFill>
                <a:srgbClr val="3F6EA7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Tuning is greatly simplified </a:t>
            </a:r>
            <a:r>
              <a:rPr lang="en-AU" sz="2000" dirty="0"/>
              <a:t>by the considerable </a:t>
            </a:r>
            <a:r>
              <a:rPr lang="en-AU" sz="2000" b="1" dirty="0"/>
              <a:t>independence</a:t>
            </a:r>
            <a:r>
              <a:rPr lang="en-AU" sz="2000" dirty="0"/>
              <a:t> of the </a:t>
            </a:r>
            <a:r>
              <a:rPr lang="en-AU" sz="2000" dirty="0" smtClean="0"/>
              <a:t>feedback mechanisms.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individual feedback mechanisms </a:t>
            </a:r>
            <a:r>
              <a:rPr lang="en-AU" sz="2000" dirty="0" smtClean="0"/>
              <a:t>have clearly </a:t>
            </a:r>
            <a:r>
              <a:rPr lang="en-AU" sz="2000" dirty="0"/>
              <a:t>observable and direct actions that can be </a:t>
            </a:r>
            <a:r>
              <a:rPr lang="en-AU" sz="2000" b="1" dirty="0" smtClean="0"/>
              <a:t>precisely isolated </a:t>
            </a:r>
            <a:r>
              <a:rPr lang="en-AU" sz="2000" dirty="0"/>
              <a:t>and </a:t>
            </a:r>
            <a:r>
              <a:rPr lang="en-AU" sz="2000" dirty="0" smtClean="0"/>
              <a:t>tested.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Arguably, </a:t>
            </a:r>
            <a:r>
              <a:rPr lang="en-AU" sz="2000" dirty="0"/>
              <a:t>the process of tuning </a:t>
            </a:r>
            <a:r>
              <a:rPr lang="en-AU" sz="2000" dirty="0" smtClean="0"/>
              <a:t>the proposed </a:t>
            </a:r>
            <a:r>
              <a:rPr lang="en-AU" sz="2000" dirty="0"/>
              <a:t>gait is quicker and easier than it would be for </a:t>
            </a:r>
            <a:r>
              <a:rPr lang="en-AU" sz="2000" dirty="0" smtClean="0"/>
              <a:t>most model-based </a:t>
            </a:r>
            <a:r>
              <a:rPr lang="en-AU" sz="2000" dirty="0"/>
              <a:t>approaches that do not work out of the </a:t>
            </a:r>
            <a:r>
              <a:rPr lang="en-AU" sz="2000" dirty="0" smtClean="0"/>
              <a:t>box.</a:t>
            </a:r>
          </a:p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Order of Tuning</a:t>
            </a:r>
            <a:endParaRPr lang="en-AU" sz="2000" dirty="0"/>
          </a:p>
          <a:p>
            <a:pPr algn="just">
              <a:spcAft>
                <a:spcPts val="600"/>
              </a:spcAft>
            </a:pPr>
            <a:endParaRPr lang="en-AU" sz="2000" dirty="0" smtClean="0"/>
          </a:p>
          <a:p>
            <a:pPr algn="just">
              <a:spcAft>
                <a:spcPts val="600"/>
              </a:spcAft>
            </a:pPr>
            <a:endParaRPr lang="en-AU" sz="2000" dirty="0"/>
          </a:p>
          <a:p>
            <a:pPr algn="just">
              <a:spcAft>
                <a:spcPts val="600"/>
              </a:spcAft>
            </a:pPr>
            <a:endParaRPr lang="en-AU" sz="2000" dirty="0"/>
          </a:p>
          <a:p>
            <a:pPr marL="355600" indent="-355600" algn="just">
              <a:spcAft>
                <a:spcPts val="600"/>
              </a:spcAft>
              <a:buFont typeface="+mj-lt"/>
              <a:buAutoNum type="arabicPeriod"/>
            </a:pPr>
            <a:r>
              <a:rPr lang="en-AU" sz="2000" dirty="0"/>
              <a:t>The </a:t>
            </a:r>
            <a:r>
              <a:rPr lang="en-AU" sz="2000" b="1" dirty="0"/>
              <a:t>PD gains </a:t>
            </a:r>
            <a:r>
              <a:rPr lang="en-AU" sz="2000" dirty="0"/>
              <a:t>are tuned first, to establish the set of </a:t>
            </a:r>
            <a:r>
              <a:rPr lang="en-AU" sz="2000" dirty="0" smtClean="0"/>
              <a:t>most effective </a:t>
            </a:r>
            <a:r>
              <a:rPr lang="en-AU" sz="2000" dirty="0"/>
              <a:t>corrective actions, and the gain ranges that </a:t>
            </a:r>
            <a:r>
              <a:rPr lang="en-AU" sz="2000" dirty="0" smtClean="0"/>
              <a:t>produce noticeable </a:t>
            </a:r>
            <a:r>
              <a:rPr lang="en-AU" sz="2000" dirty="0"/>
              <a:t>effect without risking oscillations or instabilities</a:t>
            </a:r>
            <a:r>
              <a:rPr lang="en-AU" sz="2000" dirty="0" smtClean="0"/>
              <a:t>.</a:t>
            </a:r>
          </a:p>
          <a:p>
            <a:pPr marL="355600" indent="-355600" algn="just">
              <a:spcAft>
                <a:spcPts val="600"/>
              </a:spcAft>
              <a:buFont typeface="+mj-lt"/>
              <a:buAutoNum type="arabicPeriod"/>
            </a:pPr>
            <a:r>
              <a:rPr lang="en-AU" sz="2000" dirty="0" smtClean="0"/>
              <a:t>A suitable </a:t>
            </a:r>
            <a:r>
              <a:rPr lang="en-AU" sz="2000" b="1" dirty="0" smtClean="0"/>
              <a:t>integral </a:t>
            </a:r>
            <a:r>
              <a:rPr lang="en-AU" sz="2000" b="1" dirty="0"/>
              <a:t>feedback </a:t>
            </a:r>
            <a:r>
              <a:rPr lang="en-AU" sz="2000" dirty="0"/>
              <a:t>half-life is chosen based on the rate </a:t>
            </a:r>
            <a:r>
              <a:rPr lang="en-AU" sz="2000" dirty="0" smtClean="0"/>
              <a:t>at which </a:t>
            </a:r>
            <a:r>
              <a:rPr lang="en-AU" sz="2000" dirty="0"/>
              <a:t>the robot should adapt to a new </a:t>
            </a:r>
            <a:r>
              <a:rPr lang="en-AU" sz="2000" dirty="0" smtClean="0"/>
              <a:t>environment.</a:t>
            </a:r>
          </a:p>
          <a:p>
            <a:pPr marL="355600" indent="-355600" algn="just">
              <a:spcAft>
                <a:spcPts val="600"/>
              </a:spcAft>
              <a:buFont typeface="+mj-lt"/>
              <a:buAutoNum type="arabicPeriod"/>
            </a:pPr>
            <a:r>
              <a:rPr lang="en-AU" sz="2000" b="1" dirty="0"/>
              <a:t>Timing</a:t>
            </a:r>
            <a:r>
              <a:rPr lang="en-AU" sz="2000" dirty="0"/>
              <a:t> is </a:t>
            </a:r>
            <a:r>
              <a:rPr lang="en-AU" sz="2000" dirty="0" smtClean="0"/>
              <a:t>then considered</a:t>
            </a:r>
            <a:r>
              <a:rPr lang="en-AU" sz="2000" dirty="0"/>
              <a:t>, with the speed-up and slow-down gains </a:t>
            </a:r>
            <a:r>
              <a:rPr lang="en-AU" sz="2000" dirty="0" smtClean="0"/>
              <a:t>being selected </a:t>
            </a:r>
            <a:r>
              <a:rPr lang="en-AU" sz="2000" dirty="0"/>
              <a:t>to </a:t>
            </a:r>
            <a:r>
              <a:rPr lang="en-AU" sz="2000" dirty="0" smtClean="0"/>
              <a:t>suitably avoid </a:t>
            </a:r>
            <a:r>
              <a:rPr lang="en-AU" sz="2000" dirty="0"/>
              <a:t>premature </a:t>
            </a:r>
            <a:r>
              <a:rPr lang="en-AU" sz="2000" dirty="0" smtClean="0"/>
              <a:t>stepping.</a:t>
            </a:r>
          </a:p>
          <a:p>
            <a:pPr marL="355600" indent="-355600" algn="just">
              <a:spcAft>
                <a:spcPts val="600"/>
              </a:spcAft>
              <a:buFont typeface="+mj-lt"/>
              <a:buAutoNum type="arabicPeriod"/>
            </a:pPr>
            <a:r>
              <a:rPr lang="en-AU" sz="2000" dirty="0" smtClean="0"/>
              <a:t>The </a:t>
            </a:r>
            <a:r>
              <a:rPr lang="en-AU" sz="2000" b="1" dirty="0" smtClean="0"/>
              <a:t>virtual slope </a:t>
            </a:r>
            <a:r>
              <a:rPr lang="en-AU" sz="2000" dirty="0" smtClean="0"/>
              <a:t>parameter </a:t>
            </a:r>
            <a:r>
              <a:rPr lang="en-AU" sz="2000" dirty="0"/>
              <a:t>is chosen to provide the desired margin of clearance of the </a:t>
            </a:r>
            <a:r>
              <a:rPr lang="en-AU" sz="2000" dirty="0" smtClean="0"/>
              <a:t>foot from </a:t>
            </a:r>
            <a:r>
              <a:rPr lang="en-AU" sz="2000" dirty="0"/>
              <a:t>the ground during maximum forwards walking.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882" y="4716909"/>
            <a:ext cx="1440160" cy="72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PD Gains</a:t>
            </a:r>
            <a:endParaRPr lang="en-AU" sz="2000" dirty="0"/>
          </a:p>
        </p:txBody>
      </p:sp>
      <p:sp>
        <p:nvSpPr>
          <p:cNvPr id="8" name="Rectangle 7"/>
          <p:cNvSpPr/>
          <p:nvPr/>
        </p:nvSpPr>
        <p:spPr>
          <a:xfrm>
            <a:off x="2736106" y="4716909"/>
            <a:ext cx="1440160" cy="72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I Gains</a:t>
            </a:r>
            <a:endParaRPr lang="en-AU" sz="2000" dirty="0"/>
          </a:p>
        </p:txBody>
      </p:sp>
      <p:sp>
        <p:nvSpPr>
          <p:cNvPr id="9" name="Rectangle 8"/>
          <p:cNvSpPr/>
          <p:nvPr/>
        </p:nvSpPr>
        <p:spPr>
          <a:xfrm>
            <a:off x="4752330" y="4716909"/>
            <a:ext cx="1440160" cy="72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Timing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8554" y="4716909"/>
            <a:ext cx="1440160" cy="720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dirty="0" smtClean="0"/>
              <a:t>Virtual Slope</a:t>
            </a:r>
            <a:endParaRPr lang="en-AU" sz="2000" dirty="0"/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2160042" y="5076909"/>
            <a:ext cx="576064" cy="0"/>
          </a:xfrm>
          <a:prstGeom prst="straightConnector1">
            <a:avLst/>
          </a:prstGeom>
          <a:ln w="25400">
            <a:solidFill>
              <a:schemeClr val="accent4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9" idx="1"/>
          </p:cNvCxnSpPr>
          <p:nvPr/>
        </p:nvCxnSpPr>
        <p:spPr>
          <a:xfrm>
            <a:off x="4176266" y="5076909"/>
            <a:ext cx="576064" cy="0"/>
          </a:xfrm>
          <a:prstGeom prst="straightConnector1">
            <a:avLst/>
          </a:prstGeom>
          <a:ln w="25400">
            <a:solidFill>
              <a:schemeClr val="accent4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1" idx="1"/>
          </p:cNvCxnSpPr>
          <p:nvPr/>
        </p:nvCxnSpPr>
        <p:spPr>
          <a:xfrm>
            <a:off x="6192490" y="5076909"/>
            <a:ext cx="576064" cy="0"/>
          </a:xfrm>
          <a:prstGeom prst="straightConnector1">
            <a:avLst/>
          </a:prstGeom>
          <a:ln w="25400">
            <a:solidFill>
              <a:schemeClr val="accent1"/>
            </a:solidFill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49" y="3420765"/>
            <a:ext cx="4541754" cy="14148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50" y="5653013"/>
            <a:ext cx="3700970" cy="6477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322" y="5598399"/>
            <a:ext cx="2656976" cy="7569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373" y="7046137"/>
            <a:ext cx="3317410" cy="6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87834" y="972493"/>
            <a:ext cx="16705856" cy="32254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Experimental Results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426" y="1295033"/>
            <a:ext cx="16705264" cy="788637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/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/>
        </p:nvCxnSpPr>
        <p:spPr>
          <a:xfrm>
            <a:off x="8641058" y="1295033"/>
            <a:ext cx="0" cy="788637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40761" y="1295033"/>
            <a:ext cx="4175871" cy="7886371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/>
            <a:r>
              <a:rPr lang="en-AU" sz="2000" b="1" u="sng" dirty="0" smtClean="0">
                <a:solidFill>
                  <a:srgbClr val="3F6EA7"/>
                </a:solidFill>
              </a:rPr>
              <a:t>Experimental Results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proposed gait has been evaluated on four </a:t>
            </a:r>
            <a:r>
              <a:rPr lang="en-AU" sz="2000" dirty="0" err="1" smtClean="0"/>
              <a:t>igus</a:t>
            </a:r>
            <a:r>
              <a:rPr lang="en-AU" sz="2000" dirty="0" smtClean="0"/>
              <a:t> Humanoid Open Platform robots, and for </a:t>
            </a:r>
            <a:r>
              <a:rPr lang="en-AU" sz="2000" b="1" dirty="0" smtClean="0"/>
              <a:t>cross-validation</a:t>
            </a:r>
            <a:r>
              <a:rPr lang="en-AU" sz="2000" dirty="0" smtClean="0"/>
              <a:t> purposes, the completely different </a:t>
            </a:r>
            <a:r>
              <a:rPr lang="en-AU" sz="2000" dirty="0" err="1" smtClean="0"/>
              <a:t>Dynaped</a:t>
            </a:r>
            <a:r>
              <a:rPr lang="en-AU" sz="2000" dirty="0" smtClean="0"/>
              <a:t> robot. In all cases the feedback mechanisms produced a robust and reliable gait, using even </a:t>
            </a:r>
            <a:r>
              <a:rPr lang="en-AU" sz="2000" b="1" dirty="0" smtClean="0"/>
              <a:t>nearly identical parameter values</a:t>
            </a:r>
            <a:r>
              <a:rPr lang="en-AU" sz="2000" dirty="0" smtClean="0"/>
              <a:t>, and made a significant difference to the walking ability of the robots.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Imparted the robots with </a:t>
            </a:r>
            <a:r>
              <a:rPr lang="en-AU" sz="2000" b="1" dirty="0" smtClean="0"/>
              <a:t>disturbance rejection </a:t>
            </a:r>
            <a:r>
              <a:rPr lang="en-AU" sz="2000" dirty="0" smtClean="0"/>
              <a:t>capabilities that were not present otherwise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Walking speeds of 21cm/s and higher on 32mm artificial grass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Able to reject 1.5cm step change in floor height, and converge to upright walking afterwards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Able to </a:t>
            </a:r>
            <a:r>
              <a:rPr lang="en-AU" sz="2000" b="1" dirty="0" smtClean="0"/>
              <a:t>absorb lateral timing </a:t>
            </a:r>
            <a:r>
              <a:rPr lang="en-AU" sz="2000" dirty="0" smtClean="0"/>
              <a:t>disturbances within a few steps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 smtClean="0"/>
              <a:t>Prevents premature collisions of the feet with the ground when walking forwards while tilted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835" y="6506204"/>
            <a:ext cx="8352928" cy="766430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AU" sz="2000" i="1" dirty="0" smtClean="0"/>
              <a:t>This video shows the exact same set of experiments for</a:t>
            </a:r>
            <a:br>
              <a:rPr lang="en-AU" sz="2000" i="1" dirty="0" smtClean="0"/>
            </a:br>
            <a:r>
              <a:rPr lang="en-AU" sz="2000" i="1" dirty="0" smtClean="0"/>
              <a:t>which the time plot data is provided on the right.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226" y="1332533"/>
            <a:ext cx="4104456" cy="7804647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2" y="1773252"/>
            <a:ext cx="8208912" cy="4732951"/>
          </a:xfrm>
          <a:prstGeom prst="rect">
            <a:avLst/>
          </a:prstGeom>
        </p:spPr>
      </p:pic>
      <p:sp>
        <p:nvSpPr>
          <p:cNvPr id="9" name="TextBox 8">
            <a:hlinkClick r:id="rId3"/>
          </p:cNvPr>
          <p:cNvSpPr txBox="1"/>
          <p:nvPr/>
        </p:nvSpPr>
        <p:spPr>
          <a:xfrm>
            <a:off x="359841" y="1772135"/>
            <a:ext cx="8208913" cy="4732952"/>
          </a:xfrm>
          <a:prstGeom prst="rect">
            <a:avLst/>
          </a:prstGeom>
          <a:noFill/>
        </p:spPr>
        <p:txBody>
          <a:bodyPr wrap="square" lIns="144000" tIns="108000" rIns="144000" bIns="10800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AU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VIDEO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39" y="7237189"/>
            <a:ext cx="8352927" cy="1944215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Code Release</a:t>
            </a:r>
            <a:endParaRPr lang="en-AU" sz="2000" dirty="0" smtClean="0"/>
          </a:p>
          <a:p>
            <a:pPr algn="just">
              <a:spcAft>
                <a:spcPts val="600"/>
              </a:spcAft>
            </a:pPr>
            <a:r>
              <a:rPr lang="en-AU" sz="2000" dirty="0" smtClean="0"/>
              <a:t>The source code of the entire fused angle feedback gait has been released </a:t>
            </a:r>
            <a:r>
              <a:rPr lang="en-AU" sz="2000" b="1" dirty="0" smtClean="0"/>
              <a:t>open-source</a:t>
            </a:r>
            <a:r>
              <a:rPr lang="en-AU" sz="2000" dirty="0" smtClean="0"/>
              <a:t> as part of the </a:t>
            </a:r>
            <a:r>
              <a:rPr lang="en-AU" sz="2000" b="1" dirty="0" err="1" smtClean="0"/>
              <a:t>igus</a:t>
            </a:r>
            <a:r>
              <a:rPr lang="en-AU" sz="2000" b="1" dirty="0" smtClean="0"/>
              <a:t> Humanoid Open Platform</a:t>
            </a:r>
            <a:r>
              <a:rPr lang="en-AU" sz="2000" dirty="0" smtClean="0"/>
              <a:t> software release, which can be found on GitHub at the following URL:</a:t>
            </a:r>
          </a:p>
          <a:p>
            <a:pPr algn="ctr">
              <a:spcAft>
                <a:spcPts val="600"/>
              </a:spcAft>
            </a:pPr>
            <a:r>
              <a:rPr lang="en-AU" sz="2000" dirty="0">
                <a:hlinkClick r:id="rId5"/>
              </a:rPr>
              <a:t>https://</a:t>
            </a:r>
            <a:r>
              <a:rPr lang="en-AU" sz="2000" dirty="0" smtClean="0">
                <a:hlinkClick r:id="rId5"/>
              </a:rPr>
              <a:t>github.com/AIS-Bonn/humanoid_op_ros</a:t>
            </a:r>
            <a:endParaRPr lang="en-AU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7540" y="1295034"/>
            <a:ext cx="8352926" cy="541556"/>
          </a:xfrm>
          <a:prstGeom prst="rect">
            <a:avLst/>
          </a:prstGeom>
          <a:noFill/>
        </p:spPr>
        <p:txBody>
          <a:bodyPr wrap="square" lIns="144000" tIns="108000" rIns="144000" bIns="108000" rtlCol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AU" sz="2000" b="1" u="sng" dirty="0" smtClean="0">
                <a:solidFill>
                  <a:srgbClr val="3F6EA7"/>
                </a:solidFill>
              </a:rPr>
              <a:t>Video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25654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2505</Words>
  <Application>Microsoft Office PowerPoint</Application>
  <PresentationFormat>Custom</PresentationFormat>
  <Paragraphs>165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 Allgeuer</dc:creator>
  <cp:lastModifiedBy>lpallgeuer</cp:lastModifiedBy>
  <cp:revision>173</cp:revision>
  <dcterms:created xsi:type="dcterms:W3CDTF">2014-11-13T19:22:31Z</dcterms:created>
  <dcterms:modified xsi:type="dcterms:W3CDTF">2016-11-25T16:13:42Z</dcterms:modified>
</cp:coreProperties>
</file>