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79" r:id="rId9"/>
    <p:sldId id="280" r:id="rId10"/>
    <p:sldId id="282" r:id="rId11"/>
    <p:sldId id="281" r:id="rId12"/>
    <p:sldId id="267" r:id="rId13"/>
    <p:sldId id="268" r:id="rId14"/>
    <p:sldId id="269" r:id="rId15"/>
    <p:sldId id="270" r:id="rId16"/>
    <p:sldId id="283" r:id="rId17"/>
    <p:sldId id="276" r:id="rId18"/>
    <p:sldId id="277" r:id="rId19"/>
    <p:sldId id="272" r:id="rId20"/>
    <p:sldId id="275" r:id="rId21"/>
    <p:sldId id="274" r:id="rId22"/>
    <p:sldId id="273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F4F"/>
    <a:srgbClr val="4F81BD"/>
    <a:srgbClr val="5BD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83152" autoAdjust="0"/>
  </p:normalViewPr>
  <p:slideViewPr>
    <p:cSldViewPr>
      <p:cViewPr varScale="1">
        <p:scale>
          <a:sx n="103" d="100"/>
          <a:sy n="103" d="100"/>
        </p:scale>
        <p:origin x="-1716" y="-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A4A2-F697-4A86-9826-8FD020712BA0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E506-C6C5-4F89-9312-B8021DE202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26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E073-D769-4D4D-91DD-49C44C8BF0E3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FFBA-48F7-4518-8CC1-3B92E433D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7FFBA-48F7-4518-8CC1-3B92E433D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7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51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64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913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208912" cy="4824535"/>
          </a:xfrm>
        </p:spPr>
        <p:txBody>
          <a:bodyPr>
            <a:noAutofit/>
          </a:bodyPr>
          <a:lstStyle>
            <a:lvl1pPr marL="0" indent="0" defTabSz="538163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28950" y="6379796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igus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Humanoid Open Platform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84308" y="6379796"/>
            <a:ext cx="859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6890DD-5534-48E4-B4EE-2B9083B8746A}" type="slidenum">
              <a:rPr lang="de-DE" sz="14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79796"/>
            <a:ext cx="1484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04/11/2015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62" y="46890"/>
            <a:ext cx="1641233" cy="4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1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67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63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A745-1EF8-4BB6-818C-B1A59B0E9A9D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F3C97-DFBD-4CE4-9AAC-EB6FF78A9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63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04.11.2015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igus</a:t>
            </a:r>
            <a:r>
              <a:rPr lang="en-US" dirty="0" smtClean="0"/>
              <a:t> Humanoid Open Platform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3C97-DFBD-4CE4-9AAC-EB6FF78A9DD3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62" y="46890"/>
            <a:ext cx="1641233" cy="4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ithub.com/AIS-Bonn/humanoid_op_r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P1SystemPresentation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IS-Bonn/humanoid_op_ros" TargetMode="External"/><Relationship Id="rId2" Type="http://schemas.openxmlformats.org/officeDocument/2006/relationships/hyperlink" Target="http://nimbro.net/O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github.com/igusGmbH/HumanoidOpenPlatfor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636468"/>
          </a:xfrm>
        </p:spPr>
        <p:txBody>
          <a:bodyPr>
            <a:noAutofit/>
          </a:bodyPr>
          <a:lstStyle/>
          <a:p>
            <a:r>
              <a:rPr lang="de-DE" sz="5400" dirty="0" smtClean="0"/>
              <a:t>Child-sized 3D Printed igus Humanoid Open Platform</a:t>
            </a:r>
            <a:endParaRPr lang="de-D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96944" cy="503634"/>
          </a:xfrm>
        </p:spPr>
        <p:txBody>
          <a:bodyPr/>
          <a:lstStyle/>
          <a:p>
            <a:r>
              <a:rPr lang="en-US" u="sng" dirty="0" smtClean="0"/>
              <a:t>Philipp </a:t>
            </a:r>
            <a:r>
              <a:rPr lang="en-US" u="sng" dirty="0" err="1" smtClean="0"/>
              <a:t>Allgeuer</a:t>
            </a:r>
            <a:r>
              <a:rPr lang="en-US" dirty="0" smtClean="0"/>
              <a:t>, Hafez </a:t>
            </a:r>
            <a:r>
              <a:rPr lang="en-US" dirty="0" err="1" smtClean="0"/>
              <a:t>Farazi</a:t>
            </a:r>
            <a:r>
              <a:rPr lang="en-US" dirty="0" smtClean="0"/>
              <a:t>, Michael Schreiber and Sven </a:t>
            </a:r>
            <a:r>
              <a:rPr lang="en-US" dirty="0" err="1" smtClean="0"/>
              <a:t>Behnke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67" y="3201721"/>
            <a:ext cx="4428066" cy="249078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23528" y="5909376"/>
            <a:ext cx="8496944" cy="687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Autonomous Intelligent Systems</a:t>
            </a: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University of Bonn</a:t>
            </a:r>
          </a:p>
        </p:txBody>
      </p:sp>
    </p:spTree>
    <p:extLst>
      <p:ext uri="{BB962C8B-B14F-4D97-AF65-F5344CB8AC3E}">
        <p14:creationId xmlns:p14="http://schemas.microsoft.com/office/powerpoint/2010/main" val="24030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gus</a:t>
            </a:r>
            <a:r>
              <a:rPr lang="en-US" dirty="0" smtClean="0"/>
              <a:t> Humanoid Open Platform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05064"/>
            <a:ext cx="4320480" cy="2304256"/>
          </a:xfrm>
        </p:spPr>
        <p:txBody>
          <a:bodyPr/>
          <a:lstStyle/>
          <a:p>
            <a:r>
              <a:rPr lang="en-US" b="1" dirty="0">
                <a:solidFill>
                  <a:srgbClr val="4F81BD"/>
                </a:solidFill>
              </a:rPr>
              <a:t>Main PC:</a:t>
            </a:r>
          </a:p>
          <a:p>
            <a:r>
              <a:rPr lang="en-US" dirty="0"/>
              <a:t>Runs full 64-bit Ubuntu/ROS</a:t>
            </a:r>
            <a:endParaRPr lang="de-DE" dirty="0"/>
          </a:p>
          <a:p>
            <a:r>
              <a:rPr lang="en-US" b="1" dirty="0" smtClean="0">
                <a:solidFill>
                  <a:srgbClr val="4F81BD"/>
                </a:solidFill>
              </a:rPr>
              <a:t>CM730 microcontroller:</a:t>
            </a:r>
          </a:p>
          <a:p>
            <a:r>
              <a:rPr lang="en-US" dirty="0" smtClean="0"/>
              <a:t>Custom firmware, but fully back compatible with stock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6" y="1385147"/>
            <a:ext cx="2857092" cy="491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6" y="1399943"/>
            <a:ext cx="4218898" cy="2425253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7" idx="1"/>
          </p:cNvCxnSpPr>
          <p:nvPr/>
        </p:nvCxnSpPr>
        <p:spPr>
          <a:xfrm>
            <a:off x="6095782" y="2878094"/>
            <a:ext cx="1644570" cy="539194"/>
          </a:xfrm>
          <a:prstGeom prst="line">
            <a:avLst/>
          </a:prstGeom>
          <a:ln w="254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40352" y="3212976"/>
            <a:ext cx="1200908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3956481"/>
            <a:ext cx="1200908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CM730</a:t>
            </a:r>
            <a:endParaRPr lang="de-DE" dirty="0"/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6084168" y="3212976"/>
            <a:ext cx="1656184" cy="947817"/>
          </a:xfrm>
          <a:prstGeom prst="line">
            <a:avLst/>
          </a:prstGeom>
          <a:ln w="254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igus</a:t>
            </a:r>
            <a:r>
              <a:rPr lang="en-US" dirty="0" smtClean="0"/>
              <a:t> Humanoid Open Platform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4320480" cy="3312368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Inertial sensors (IMU):</a:t>
            </a:r>
          </a:p>
          <a:p>
            <a:r>
              <a:rPr lang="en-US" dirty="0"/>
              <a:t>G</a:t>
            </a:r>
            <a:r>
              <a:rPr lang="en-US" dirty="0" smtClean="0"/>
              <a:t>yroscope, accelerometer and magnetometer located on microcontroller board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Cameras:</a:t>
            </a:r>
          </a:p>
          <a:p>
            <a:r>
              <a:rPr lang="en-US" dirty="0" smtClean="0"/>
              <a:t>Monocular or stereo vision both possible.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6" y="1385147"/>
            <a:ext cx="2857092" cy="491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1311215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8" idx="1"/>
          </p:cNvCxnSpPr>
          <p:nvPr/>
        </p:nvCxnSpPr>
        <p:spPr>
          <a:xfrm>
            <a:off x="6416984" y="1967998"/>
            <a:ext cx="1323368" cy="945234"/>
          </a:xfrm>
          <a:prstGeom prst="line">
            <a:avLst/>
          </a:prstGeom>
          <a:ln w="25400">
            <a:solidFill>
              <a:schemeClr val="accent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40352" y="2708920"/>
            <a:ext cx="1200908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Camera(s)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4100497"/>
            <a:ext cx="1200908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IMU</a:t>
            </a:r>
            <a:endParaRPr lang="de-DE" dirty="0"/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6133763" y="3145568"/>
            <a:ext cx="1606589" cy="1159241"/>
          </a:xfrm>
          <a:prstGeom prst="line">
            <a:avLst/>
          </a:prstGeom>
          <a:ln w="254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83968" y="1513359"/>
            <a:ext cx="316607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Architecture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96944" cy="4250880"/>
          </a:xfrm>
        </p:spPr>
      </p:pic>
    </p:spTree>
    <p:extLst>
      <p:ext uri="{BB962C8B-B14F-4D97-AF65-F5344CB8AC3E}">
        <p14:creationId xmlns:p14="http://schemas.microsoft.com/office/powerpoint/2010/main" val="37921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280920" cy="4824535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Language and environment:</a:t>
            </a:r>
          </a:p>
          <a:p>
            <a:r>
              <a:rPr lang="en-US" dirty="0"/>
              <a:t>	</a:t>
            </a:r>
            <a:r>
              <a:rPr lang="en-US" dirty="0" smtClean="0"/>
              <a:t>Written predominantly in C++</a:t>
            </a:r>
          </a:p>
          <a:p>
            <a:r>
              <a:rPr lang="en-US" dirty="0"/>
              <a:t>	</a:t>
            </a:r>
            <a:r>
              <a:rPr lang="en-US" dirty="0" smtClean="0"/>
              <a:t>Based on the ROS middleware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Target application:</a:t>
            </a:r>
          </a:p>
          <a:p>
            <a:r>
              <a:rPr lang="en-US" dirty="0"/>
              <a:t>	</a:t>
            </a:r>
            <a:r>
              <a:rPr lang="en-US" dirty="0" smtClean="0"/>
              <a:t>Robot soccer, but thanks to its inherent modularity, 	large portions of the code have been used for other 	applications and other robots</a:t>
            </a:r>
          </a:p>
          <a:p>
            <a:pPr algn="ctr">
              <a:spcBef>
                <a:spcPts val="3000"/>
              </a:spcBef>
            </a:pPr>
            <a:r>
              <a:rPr lang="en-US" dirty="0" smtClean="0">
                <a:solidFill>
                  <a:srgbClr val="BD4F4F"/>
                </a:solidFill>
              </a:rPr>
              <a:t>Source code available open source!</a:t>
            </a:r>
          </a:p>
          <a:p>
            <a:pPr algn="ctr">
              <a:spcBef>
                <a:spcPts val="600"/>
              </a:spcBef>
            </a:pPr>
            <a:r>
              <a:rPr lang="de-DE" sz="2400" dirty="0">
                <a:hlinkClick r:id="rId2"/>
              </a:rPr>
              <a:t>https://</a:t>
            </a:r>
            <a:r>
              <a:rPr lang="de-DE" sz="2400" dirty="0" smtClean="0">
                <a:hlinkClick r:id="rId2"/>
              </a:rPr>
              <a:t>github.com/AIS-Bonn/humanoid_op_ros</a:t>
            </a:r>
            <a:endParaRPr lang="de-DE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03648" y="5013176"/>
            <a:ext cx="6408712" cy="1008112"/>
          </a:xfrm>
          <a:prstGeom prst="rect">
            <a:avLst/>
          </a:prstGeom>
          <a:noFill/>
          <a:ln w="25400">
            <a:solidFill>
              <a:srgbClr val="BD4F4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179512" y="1412776"/>
            <a:ext cx="8856984" cy="4881929"/>
            <a:chOff x="179512" y="1412776"/>
            <a:chExt cx="8856984" cy="4881929"/>
          </a:xfrm>
        </p:grpSpPr>
        <p:sp>
          <p:nvSpPr>
            <p:cNvPr id="7" name="Rectangle 6"/>
            <p:cNvSpPr/>
            <p:nvPr/>
          </p:nvSpPr>
          <p:spPr>
            <a:xfrm>
              <a:off x="179512" y="1412776"/>
              <a:ext cx="8856984" cy="4876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412776"/>
              <a:ext cx="3312368" cy="48819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12776"/>
              <a:ext cx="3881640" cy="4876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7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84" y="1318417"/>
            <a:ext cx="5444404" cy="49909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3312368" cy="4824535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Motion Control:</a:t>
            </a:r>
          </a:p>
          <a:p>
            <a:r>
              <a:rPr lang="en-US" dirty="0" smtClean="0"/>
              <a:t>Robot control node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URDF model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Motion module plugin scheme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Hardware interface plugin scheme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Trajectory editor for </a:t>
            </a:r>
            <a:r>
              <a:rPr lang="en-US" dirty="0" err="1" smtClean="0"/>
              <a:t>keyframe</a:t>
            </a:r>
            <a:r>
              <a:rPr lang="en-US" dirty="0" smtClean="0"/>
              <a:t> motions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6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84" y="1318417"/>
            <a:ext cx="5444404" cy="49909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3312368" cy="4824535"/>
          </a:xfrm>
        </p:spPr>
        <p:txBody>
          <a:bodyPr/>
          <a:lstStyle/>
          <a:p>
            <a:r>
              <a:rPr lang="en-US" b="1" dirty="0" err="1" smtClean="0">
                <a:solidFill>
                  <a:srgbClr val="4F81BD"/>
                </a:solidFill>
              </a:rPr>
              <a:t>Behaviours</a:t>
            </a:r>
            <a:r>
              <a:rPr lang="en-US" b="1" dirty="0" smtClean="0">
                <a:solidFill>
                  <a:srgbClr val="4F81BD"/>
                </a:solidFill>
              </a:rPr>
              <a:t>:</a:t>
            </a:r>
          </a:p>
          <a:p>
            <a:r>
              <a:rPr lang="en-US" dirty="0" smtClean="0"/>
              <a:t>Soccer playing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Localisation</a:t>
            </a:r>
            <a:r>
              <a:rPr lang="en-US" dirty="0" smtClean="0"/>
              <a:t> on</a:t>
            </a:r>
            <a:br>
              <a:rPr lang="en-US" dirty="0" smtClean="0"/>
            </a:br>
            <a:r>
              <a:rPr lang="en-US" dirty="0" smtClean="0"/>
              <a:t>the field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4F81BD"/>
                </a:solidFill>
              </a:rPr>
              <a:t>Vision:</a:t>
            </a:r>
          </a:p>
          <a:p>
            <a:r>
              <a:rPr lang="en-US" dirty="0" smtClean="0"/>
              <a:t>Image acquisition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Detection of soccer features, such as field, ball and goal</a:t>
            </a:r>
          </a:p>
        </p:txBody>
      </p:sp>
    </p:spTree>
    <p:extLst>
      <p:ext uri="{BB962C8B-B14F-4D97-AF65-F5344CB8AC3E}">
        <p14:creationId xmlns:p14="http://schemas.microsoft.com/office/powerpoint/2010/main" val="25605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84" y="1318417"/>
            <a:ext cx="5444404" cy="49909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52" y="1364105"/>
            <a:ext cx="3340572" cy="4945215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Utilities:</a:t>
            </a:r>
          </a:p>
          <a:p>
            <a:r>
              <a:rPr lang="en-US" dirty="0" err="1" smtClean="0"/>
              <a:t>Visualisation</a:t>
            </a:r>
            <a:r>
              <a:rPr lang="en-US" dirty="0" smtClean="0"/>
              <a:t> tools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Generic ROS topic </a:t>
            </a:r>
            <a:r>
              <a:rPr lang="en-US" dirty="0"/>
              <a:t>logging node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Configuration server for dynamic updates to parameters</a:t>
            </a:r>
          </a:p>
          <a:p>
            <a:pPr>
              <a:spcBef>
                <a:spcPts val="1800"/>
              </a:spcBef>
            </a:pPr>
            <a:r>
              <a:rPr lang="en-US" i="1" dirty="0" smtClean="0"/>
              <a:t>Greatly helps nodes to be robot agnostic!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Parameter tuner</a:t>
            </a:r>
          </a:p>
        </p:txBody>
      </p:sp>
    </p:spTree>
    <p:extLst>
      <p:ext uri="{BB962C8B-B14F-4D97-AF65-F5344CB8AC3E}">
        <p14:creationId xmlns:p14="http://schemas.microsoft.com/office/powerpoint/2010/main" val="20816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Editor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6" y="1412776"/>
            <a:ext cx="7781309" cy="4824412"/>
          </a:xfrm>
        </p:spPr>
      </p:pic>
    </p:spTree>
    <p:extLst>
      <p:ext uri="{BB962C8B-B14F-4D97-AF65-F5344CB8AC3E}">
        <p14:creationId xmlns:p14="http://schemas.microsoft.com/office/powerpoint/2010/main" val="206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Editor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56792"/>
            <a:ext cx="8207375" cy="4591297"/>
          </a:xfrm>
        </p:spPr>
      </p:pic>
    </p:spTree>
    <p:extLst>
      <p:ext uri="{BB962C8B-B14F-4D97-AF65-F5344CB8AC3E}">
        <p14:creationId xmlns:p14="http://schemas.microsoft.com/office/powerpoint/2010/main" val="30066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Features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Compliant servo actuation:</a:t>
            </a:r>
          </a:p>
          <a:p>
            <a:r>
              <a:rPr lang="en-US" dirty="0"/>
              <a:t>	</a:t>
            </a:r>
            <a:r>
              <a:rPr lang="en-US" dirty="0" smtClean="0"/>
              <a:t>Uses a full physical model to compute dynamics</a:t>
            </a:r>
          </a:p>
          <a:p>
            <a:r>
              <a:rPr lang="en-US" dirty="0"/>
              <a:t>	</a:t>
            </a:r>
            <a:r>
              <a:rPr lang="en-US" b="1" dirty="0" smtClean="0"/>
              <a:t>See:</a:t>
            </a:r>
            <a:r>
              <a:rPr lang="en-US" dirty="0" smtClean="0"/>
              <a:t> Schwarz et al. 2013 </a:t>
            </a:r>
            <a:r>
              <a:rPr lang="en-US" baseline="30000" dirty="0" smtClean="0"/>
              <a:t>[13]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Attitude Estimation:</a:t>
            </a:r>
          </a:p>
          <a:p>
            <a:r>
              <a:rPr lang="en-US" dirty="0"/>
              <a:t>	</a:t>
            </a:r>
            <a:r>
              <a:rPr lang="en-US" smtClean="0"/>
              <a:t>Uses a nonlinear </a:t>
            </a:r>
            <a:r>
              <a:rPr lang="en-US" dirty="0" smtClean="0"/>
              <a:t>passive complementary filter</a:t>
            </a:r>
          </a:p>
          <a:p>
            <a:r>
              <a:rPr lang="en-US" dirty="0"/>
              <a:t>	</a:t>
            </a:r>
            <a:r>
              <a:rPr lang="en-US" b="1" dirty="0" smtClean="0"/>
              <a:t>See:</a:t>
            </a:r>
            <a:r>
              <a:rPr lang="en-US" dirty="0" smtClean="0"/>
              <a:t> </a:t>
            </a:r>
            <a:r>
              <a:rPr lang="en-US" dirty="0" err="1" smtClean="0"/>
              <a:t>Allgeuer</a:t>
            </a:r>
            <a:r>
              <a:rPr lang="en-US" dirty="0" smtClean="0"/>
              <a:t> et al. 2014 </a:t>
            </a:r>
            <a:r>
              <a:rPr lang="en-US" baseline="30000" dirty="0" smtClean="0"/>
              <a:t>[16]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Walking gait based on angle feedback mechanisms:</a:t>
            </a:r>
          </a:p>
          <a:p>
            <a:r>
              <a:rPr lang="en-US" dirty="0"/>
              <a:t>	</a:t>
            </a:r>
            <a:r>
              <a:rPr lang="en-US" dirty="0" smtClean="0"/>
              <a:t>Uses an improved OL central pattern generated gait</a:t>
            </a:r>
          </a:p>
          <a:p>
            <a:r>
              <a:rPr lang="en-US" dirty="0" smtClean="0"/>
              <a:t>	Walks on 32mm artificial grass at up to 21cm/s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8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Standard Platforms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9" t="4913" r="27264" b="6922"/>
          <a:stretch/>
        </p:blipFill>
        <p:spPr>
          <a:xfrm>
            <a:off x="3096917" y="1340768"/>
            <a:ext cx="1619099" cy="231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r="40151"/>
          <a:stretch/>
        </p:blipFill>
        <p:spPr>
          <a:xfrm>
            <a:off x="1178459" y="1418482"/>
            <a:ext cx="1522363" cy="2157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7488" r="1005"/>
          <a:stretch/>
        </p:blipFill>
        <p:spPr>
          <a:xfrm>
            <a:off x="5580112" y="4077072"/>
            <a:ext cx="2376264" cy="2137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t="4993" r="17648" b="6398"/>
          <a:stretch/>
        </p:blipFill>
        <p:spPr>
          <a:xfrm>
            <a:off x="5580112" y="1412776"/>
            <a:ext cx="2376264" cy="259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75" y="3697639"/>
            <a:ext cx="1993650" cy="2611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t="7046" r="37964" b="7046"/>
          <a:stretch/>
        </p:blipFill>
        <p:spPr>
          <a:xfrm>
            <a:off x="1115616" y="3591698"/>
            <a:ext cx="1210154" cy="27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</a:t>
            </a:r>
            <a:endParaRPr lang="de-DE" dirty="0"/>
          </a:p>
        </p:txBody>
      </p:sp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405357"/>
            <a:ext cx="8676456" cy="48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75286"/>
            <a:ext cx="8208912" cy="913754"/>
          </a:xfrm>
        </p:spPr>
        <p:txBody>
          <a:bodyPr/>
          <a:lstStyle/>
          <a:p>
            <a:r>
              <a:rPr lang="en-US" b="1" dirty="0" smtClean="0"/>
              <a:t>Thank you for your attention!</a:t>
            </a:r>
            <a:endParaRPr lang="de-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4896544" cy="4824535"/>
          </a:xfrm>
        </p:spPr>
        <p:txBody>
          <a:bodyPr anchor="ctr"/>
          <a:lstStyle/>
          <a:p>
            <a:r>
              <a:rPr lang="en-US" dirty="0" err="1">
                <a:solidFill>
                  <a:srgbClr val="BD4F4F"/>
                </a:solidFill>
              </a:rPr>
              <a:t>igus</a:t>
            </a:r>
            <a:r>
              <a:rPr lang="en-US" dirty="0">
                <a:solidFill>
                  <a:srgbClr val="BD4F4F"/>
                </a:solidFill>
              </a:rPr>
              <a:t> Humanoid Open Platform:</a:t>
            </a:r>
          </a:p>
          <a:p>
            <a:r>
              <a:rPr lang="de-DE" dirty="0">
                <a:hlinkClick r:id="rId2"/>
              </a:rPr>
              <a:t>http://nimbro.net/OP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sz="1400" dirty="0"/>
          </a:p>
          <a:p>
            <a:r>
              <a:rPr lang="en-US" dirty="0" smtClean="0">
                <a:solidFill>
                  <a:srgbClr val="BD4F4F"/>
                </a:solidFill>
              </a:rPr>
              <a:t>Software release:</a:t>
            </a:r>
          </a:p>
          <a:p>
            <a:r>
              <a:rPr lang="en-US" dirty="0" smtClean="0">
                <a:hlinkClick r:id="rId3"/>
              </a:rPr>
              <a:t>https://github.com/AIS-Bonn/humanoid_op_ros</a:t>
            </a:r>
            <a:endParaRPr lang="en-US" dirty="0" smtClean="0"/>
          </a:p>
          <a:p>
            <a:endParaRPr lang="en-US" sz="1400" dirty="0"/>
          </a:p>
          <a:p>
            <a:r>
              <a:rPr lang="en-US" dirty="0" smtClean="0">
                <a:solidFill>
                  <a:srgbClr val="BD4F4F"/>
                </a:solidFill>
              </a:rPr>
              <a:t>Hardware release:</a:t>
            </a:r>
          </a:p>
          <a:p>
            <a:r>
              <a:rPr lang="en-US" dirty="0" smtClean="0">
                <a:hlinkClick r:id="rId4"/>
              </a:rPr>
              <a:t>https://github.com/igusGmbH/HumanoidOpenPlatform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09" y="1461342"/>
            <a:ext cx="2817731" cy="48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3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7" y="1628800"/>
            <a:ext cx="8792008" cy="4247404"/>
          </a:xfrm>
        </p:spPr>
      </p:pic>
    </p:spTree>
    <p:extLst>
      <p:ext uri="{BB962C8B-B14F-4D97-AF65-F5344CB8AC3E}">
        <p14:creationId xmlns:p14="http://schemas.microsoft.com/office/powerpoint/2010/main" val="20536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Standard Platforms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76428"/>
            <a:ext cx="3521235" cy="4688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9" y="1382154"/>
            <a:ext cx="3078659" cy="49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4F81BD"/>
                </a:solidFill>
              </a:rPr>
              <a:t>Why a new platform?</a:t>
            </a:r>
          </a:p>
          <a:p>
            <a:pPr marL="0" indent="0" defTabSz="622300">
              <a:buNone/>
            </a:pPr>
            <a:r>
              <a:rPr lang="en-US" dirty="0" smtClean="0"/>
              <a:t>	Lack of standard platforms in the child-sized range</a:t>
            </a:r>
            <a:r>
              <a:rPr lang="de-DE" dirty="0" smtClean="0"/>
              <a:t> 	that have suitable characteristics and abilities.</a:t>
            </a:r>
          </a:p>
          <a:p>
            <a:pPr marL="0" indent="0" defTabSz="622300">
              <a:buNone/>
            </a:pPr>
            <a:r>
              <a:rPr lang="en-US" b="1" dirty="0" smtClean="0">
                <a:solidFill>
                  <a:srgbClr val="4F81BD"/>
                </a:solidFill>
              </a:rPr>
              <a:t>Benefits of standard platforms?</a:t>
            </a:r>
          </a:p>
          <a:p>
            <a:pPr marL="0" indent="0" defTabSz="622300">
              <a:buNone/>
            </a:pPr>
            <a:r>
              <a:rPr lang="en-US" dirty="0"/>
              <a:t>	</a:t>
            </a:r>
            <a:r>
              <a:rPr lang="en-US" dirty="0" smtClean="0"/>
              <a:t>Lower entry barrier for new research groups</a:t>
            </a:r>
          </a:p>
          <a:p>
            <a:pPr marL="0" indent="0" defTabSz="622300">
              <a:buNone/>
            </a:pPr>
            <a:r>
              <a:rPr lang="en-US" dirty="0"/>
              <a:t>	</a:t>
            </a:r>
            <a:r>
              <a:rPr lang="en-US" dirty="0" smtClean="0"/>
              <a:t>Acceleration of research through collaboration and 	code sharing</a:t>
            </a:r>
          </a:p>
          <a:p>
            <a:pPr marL="0" indent="0" defTabSz="622300">
              <a:buNone/>
            </a:pPr>
            <a:r>
              <a:rPr lang="en-US" b="1" dirty="0" smtClean="0">
                <a:solidFill>
                  <a:srgbClr val="4F81BD"/>
                </a:solidFill>
              </a:rPr>
              <a:t>Philosophy of the new platform?</a:t>
            </a:r>
          </a:p>
          <a:p>
            <a:pPr marL="0" indent="0" defTabSz="62230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BD4F4F"/>
                </a:solidFill>
              </a:rPr>
              <a:t>Completely open source software and hardware</a:t>
            </a:r>
          </a:p>
        </p:txBody>
      </p:sp>
    </p:spTree>
    <p:extLst>
      <p:ext uri="{BB962C8B-B14F-4D97-AF65-F5344CB8AC3E}">
        <p14:creationId xmlns:p14="http://schemas.microsoft.com/office/powerpoint/2010/main" val="42146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Aims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The robot should be easy to:</a:t>
            </a:r>
          </a:p>
          <a:p>
            <a:r>
              <a:rPr lang="en-US" dirty="0"/>
              <a:t>	</a:t>
            </a:r>
            <a:r>
              <a:rPr lang="en-US" dirty="0" smtClean="0"/>
              <a:t>Manufacture</a:t>
            </a:r>
          </a:p>
          <a:p>
            <a:r>
              <a:rPr lang="en-US" dirty="0"/>
              <a:t>	</a:t>
            </a:r>
            <a:r>
              <a:rPr lang="en-US" dirty="0" smtClean="0"/>
              <a:t>Assemble</a:t>
            </a:r>
          </a:p>
          <a:p>
            <a:r>
              <a:rPr lang="en-US" dirty="0"/>
              <a:t>	</a:t>
            </a:r>
            <a:r>
              <a:rPr lang="en-US" dirty="0" smtClean="0"/>
              <a:t>Maintain</a:t>
            </a:r>
          </a:p>
          <a:p>
            <a:r>
              <a:rPr lang="en-US" dirty="0"/>
              <a:t>	</a:t>
            </a:r>
            <a:r>
              <a:rPr lang="en-US" dirty="0" err="1" smtClean="0"/>
              <a:t>Customise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Operate</a:t>
            </a:r>
          </a:p>
          <a:p>
            <a:r>
              <a:rPr lang="en-US" dirty="0"/>
              <a:t>	</a:t>
            </a:r>
            <a:r>
              <a:rPr lang="en-US" dirty="0" smtClean="0"/>
              <a:t>Extend</a:t>
            </a:r>
          </a:p>
          <a:p>
            <a:r>
              <a:rPr lang="en-US" b="1" dirty="0" smtClean="0">
                <a:solidFill>
                  <a:srgbClr val="4F81BD"/>
                </a:solidFill>
              </a:rPr>
              <a:t>Furthermore:</a:t>
            </a:r>
          </a:p>
          <a:p>
            <a:r>
              <a:rPr lang="en-US" dirty="0"/>
              <a:t>	</a:t>
            </a:r>
            <a:r>
              <a:rPr lang="en-US" dirty="0" smtClean="0"/>
              <a:t>Appealing overall aesthetic appearance is desired</a:t>
            </a:r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3275856" y="2005024"/>
            <a:ext cx="2952328" cy="2952328"/>
            <a:chOff x="3275856" y="1988840"/>
            <a:chExt cx="2952328" cy="2952328"/>
          </a:xfrm>
        </p:grpSpPr>
        <p:sp>
          <p:nvSpPr>
            <p:cNvPr id="7" name="Right Brace 6"/>
            <p:cNvSpPr/>
            <p:nvPr/>
          </p:nvSpPr>
          <p:spPr>
            <a:xfrm>
              <a:off x="3275856" y="1988840"/>
              <a:ext cx="216024" cy="2952328"/>
            </a:xfrm>
            <a:prstGeom prst="rightBrace">
              <a:avLst>
                <a:gd name="adj1" fmla="val 68267"/>
                <a:gd name="adj2" fmla="val 50000"/>
              </a:avLst>
            </a:prstGeom>
            <a:ln w="28575" cap="flat">
              <a:solidFill>
                <a:srgbClr val="BD4F4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96" y="1988840"/>
              <a:ext cx="2592288" cy="295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3200" dirty="0" smtClean="0">
                  <a:solidFill>
                    <a:srgbClr val="BD4F4F"/>
                  </a:solidFill>
                </a:rPr>
                <a:t>3D Printing!</a:t>
              </a:r>
              <a:endParaRPr lang="de-DE" sz="3200" dirty="0">
                <a:solidFill>
                  <a:srgbClr val="BD4F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igus</a:t>
            </a:r>
            <a:r>
              <a:rPr lang="en-US" dirty="0" smtClean="0"/>
              <a:t> Humanoid Open Platform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88195"/>
            <a:ext cx="8207375" cy="4616648"/>
          </a:xfrm>
        </p:spPr>
      </p:pic>
    </p:spTree>
    <p:extLst>
      <p:ext uri="{BB962C8B-B14F-4D97-AF65-F5344CB8AC3E}">
        <p14:creationId xmlns:p14="http://schemas.microsoft.com/office/powerpoint/2010/main" val="42191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Prototype: </a:t>
            </a:r>
            <a:r>
              <a:rPr lang="en-US" dirty="0" err="1" smtClean="0"/>
              <a:t>NimbRo</a:t>
            </a:r>
            <a:r>
              <a:rPr lang="en-US" dirty="0" smtClean="0"/>
              <a:t>-OP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3725"/>
            <a:ext cx="6048672" cy="4955595"/>
          </a:xfrm>
        </p:spPr>
        <p:txBody>
          <a:bodyPr/>
          <a:lstStyle/>
          <a:p>
            <a:r>
              <a:rPr lang="en-US" b="1" dirty="0" err="1" smtClean="0">
                <a:solidFill>
                  <a:srgbClr val="4F81BD"/>
                </a:solidFill>
              </a:rPr>
              <a:t>NimbRo</a:t>
            </a:r>
            <a:r>
              <a:rPr lang="en-US" b="1" dirty="0" smtClean="0">
                <a:solidFill>
                  <a:srgbClr val="4F81BD"/>
                </a:solidFill>
              </a:rPr>
              <a:t>-OP:</a:t>
            </a:r>
          </a:p>
          <a:p>
            <a:r>
              <a:rPr lang="en-US" dirty="0"/>
              <a:t>	</a:t>
            </a:r>
            <a:r>
              <a:rPr lang="en-US" dirty="0" smtClean="0"/>
              <a:t>Constructed in 2012</a:t>
            </a:r>
          </a:p>
          <a:p>
            <a:r>
              <a:rPr lang="en-US" dirty="0"/>
              <a:t>	</a:t>
            </a:r>
            <a:r>
              <a:rPr lang="en-US" dirty="0" smtClean="0"/>
              <a:t>Test of kinematics, electronics, 	mechanics and software</a:t>
            </a:r>
          </a:p>
          <a:p>
            <a:r>
              <a:rPr lang="en-US" dirty="0"/>
              <a:t>	</a:t>
            </a:r>
            <a:r>
              <a:rPr lang="en-US" dirty="0" smtClean="0"/>
              <a:t>Carbon composite, </a:t>
            </a:r>
            <a:r>
              <a:rPr lang="en-US" dirty="0" err="1" smtClean="0"/>
              <a:t>aluminium</a:t>
            </a:r>
            <a:r>
              <a:rPr lang="en-US" dirty="0" smtClean="0"/>
              <a:t>, ABS+</a:t>
            </a:r>
          </a:p>
          <a:p>
            <a:r>
              <a:rPr lang="en-US" b="1" dirty="0" err="1" smtClean="0">
                <a:solidFill>
                  <a:srgbClr val="4F81BD"/>
                </a:solidFill>
              </a:rPr>
              <a:t>igus</a:t>
            </a:r>
            <a:r>
              <a:rPr lang="en-US" b="1" dirty="0" smtClean="0">
                <a:solidFill>
                  <a:srgbClr val="4F81BD"/>
                </a:solidFill>
              </a:rPr>
              <a:t> Humanoid Open Platform:</a:t>
            </a:r>
          </a:p>
          <a:p>
            <a:r>
              <a:rPr lang="en-US" dirty="0"/>
              <a:t>	</a:t>
            </a:r>
            <a:r>
              <a:rPr lang="en-US" dirty="0" smtClean="0"/>
              <a:t>Total redesign of appearance</a:t>
            </a:r>
          </a:p>
          <a:p>
            <a:r>
              <a:rPr lang="en-US" dirty="0"/>
              <a:t>	K</a:t>
            </a:r>
            <a:r>
              <a:rPr lang="en-US" dirty="0" smtClean="0"/>
              <a:t>inematic improvements</a:t>
            </a:r>
          </a:p>
          <a:p>
            <a:r>
              <a:rPr lang="en-US" dirty="0"/>
              <a:t>	</a:t>
            </a:r>
            <a:r>
              <a:rPr lang="en-US" dirty="0" smtClean="0"/>
              <a:t>Internal cable routing</a:t>
            </a:r>
          </a:p>
          <a:p>
            <a:r>
              <a:rPr lang="en-US" dirty="0"/>
              <a:t>	</a:t>
            </a:r>
            <a:r>
              <a:rPr lang="en-US" dirty="0" smtClean="0"/>
              <a:t>3D printed polyamide (PA12)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53725"/>
            <a:ext cx="2304256" cy="49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C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igus</a:t>
            </a:r>
            <a:r>
              <a:rPr lang="en-US" dirty="0" smtClean="0"/>
              <a:t> Humanoid Open Platform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6" y="1385147"/>
            <a:ext cx="2857092" cy="49156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99592" y="1468600"/>
            <a:ext cx="3240360" cy="4932925"/>
            <a:chOff x="467544" y="1484784"/>
            <a:chExt cx="3240360" cy="4932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77" y="1484784"/>
              <a:ext cx="3164327" cy="49329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67544" y="1556792"/>
              <a:ext cx="122413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9892" y="1462434"/>
            <a:ext cx="1368152" cy="584775"/>
          </a:xfrm>
          <a:prstGeom prst="rect">
            <a:avLst/>
          </a:prstGeom>
          <a:noFill/>
          <a:ln w="28575">
            <a:solidFill>
              <a:srgbClr val="BD4F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BD4F4F"/>
                </a:solidFill>
              </a:rPr>
              <a:t>20 </a:t>
            </a:r>
            <a:r>
              <a:rPr lang="en-US" sz="3200" dirty="0" err="1" smtClean="0">
                <a:solidFill>
                  <a:srgbClr val="BD4F4F"/>
                </a:solidFill>
              </a:rPr>
              <a:t>DoF</a:t>
            </a:r>
            <a:endParaRPr lang="de-DE" sz="3200" dirty="0">
              <a:solidFill>
                <a:srgbClr val="BD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igus</a:t>
            </a:r>
            <a:r>
              <a:rPr lang="en-US" dirty="0" smtClean="0"/>
              <a:t> Humanoid Open Platform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6" y="1385147"/>
            <a:ext cx="2857092" cy="491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8" y="1457104"/>
            <a:ext cx="4193706" cy="19718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835588" y="1541428"/>
            <a:ext cx="0" cy="4584236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5588" y="360290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90cm,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6.6kg</a:t>
            </a:r>
            <a:endParaRPr lang="de-DE" dirty="0">
              <a:solidFill>
                <a:srgbClr val="4F81BD"/>
              </a:solidFill>
            </a:endParaRPr>
          </a:p>
        </p:txBody>
      </p:sp>
      <p:cxnSp>
        <p:nvCxnSpPr>
          <p:cNvPr id="13" name="Straight Connector 12"/>
          <p:cNvCxnSpPr>
            <a:endCxn id="15" idx="1"/>
          </p:cNvCxnSpPr>
          <p:nvPr/>
        </p:nvCxnSpPr>
        <p:spPr>
          <a:xfrm>
            <a:off x="6133763" y="3455299"/>
            <a:ext cx="1629817" cy="754077"/>
          </a:xfrm>
          <a:prstGeom prst="line">
            <a:avLst/>
          </a:prstGeom>
          <a:ln w="254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63580" y="4005064"/>
            <a:ext cx="1200908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</a:t>
            </a:r>
            <a:endParaRPr lang="de-DE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79512" y="3573016"/>
            <a:ext cx="4427984" cy="2808312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3D printed components:</a:t>
            </a:r>
          </a:p>
          <a:p>
            <a:r>
              <a:rPr lang="en-US" dirty="0" smtClean="0"/>
              <a:t>Selective laser sintering,</a:t>
            </a:r>
            <a:br>
              <a:rPr lang="en-US" dirty="0" smtClean="0"/>
            </a:br>
            <a:r>
              <a:rPr lang="en-US" dirty="0" smtClean="0"/>
              <a:t>with steps of &lt;0.1mm</a:t>
            </a:r>
          </a:p>
          <a:p>
            <a:r>
              <a:rPr lang="en-US" dirty="0" smtClean="0"/>
              <a:t>Uses ribs and wall thickness for structural rigidity</a:t>
            </a:r>
          </a:p>
          <a:p>
            <a:r>
              <a:rPr lang="en-US" dirty="0" smtClean="0">
                <a:solidFill>
                  <a:srgbClr val="BD4F4F"/>
                </a:solidFill>
              </a:rPr>
              <a:t>Openly available as CAD files!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83968" y="1672233"/>
            <a:ext cx="316607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3.88889E-6 0.0631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5" grpId="1" animBg="1"/>
      <p:bldP spid="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242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Child-sized 3D Printed igus Humanoid Open Platform</vt:lpstr>
      <vt:lpstr>Existing Standard Platforms</vt:lpstr>
      <vt:lpstr>Existing Standard Platforms</vt:lpstr>
      <vt:lpstr>Motivation</vt:lpstr>
      <vt:lpstr>Design Aims</vt:lpstr>
      <vt:lpstr>igus Humanoid Open Platform</vt:lpstr>
      <vt:lpstr>First Prototype: NimbRo-OP</vt:lpstr>
      <vt:lpstr>igus Humanoid Open Platform</vt:lpstr>
      <vt:lpstr>igus Humanoid Open Platform</vt:lpstr>
      <vt:lpstr>igus Humanoid Open Platform</vt:lpstr>
      <vt:lpstr>igus Humanoid Open Platform</vt:lpstr>
      <vt:lpstr>Electrical Architecture</vt:lpstr>
      <vt:lpstr>Software Architecture</vt:lpstr>
      <vt:lpstr>Software Architecture</vt:lpstr>
      <vt:lpstr>Software Architecture</vt:lpstr>
      <vt:lpstr>Software Architecture</vt:lpstr>
      <vt:lpstr>Trajectory Editor</vt:lpstr>
      <vt:lpstr>Trajectory Editor</vt:lpstr>
      <vt:lpstr>Software Features</vt:lpstr>
      <vt:lpstr>Video</vt:lpstr>
      <vt:lpstr>Thank you for your attention!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mobmanip</dc:creator>
  <cp:lastModifiedBy>hafez farazi</cp:lastModifiedBy>
  <cp:revision>54</cp:revision>
  <dcterms:created xsi:type="dcterms:W3CDTF">2015-10-29T13:53:03Z</dcterms:created>
  <dcterms:modified xsi:type="dcterms:W3CDTF">2015-11-04T01:15:58Z</dcterms:modified>
</cp:coreProperties>
</file>