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64" r:id="rId5"/>
    <p:sldId id="261" r:id="rId6"/>
    <p:sldId id="259" r:id="rId7"/>
    <p:sldId id="260" r:id="rId8"/>
    <p:sldId id="258" r:id="rId9"/>
  </p:sldIdLst>
  <p:sldSz cx="17281525" cy="9721850"/>
  <p:notesSz cx="6858000" cy="9144000"/>
  <p:defaultTextStyle>
    <a:defPPr>
      <a:defRPr lang="en-US"/>
    </a:defPPr>
    <a:lvl1pPr marL="0" algn="l" defTabSz="1543050" rtl="0" eaLnBrk="1" latinLnBrk="0" hangingPunct="1">
      <a:defRPr sz="3000" kern="1200">
        <a:solidFill>
          <a:schemeClr val="tx1"/>
        </a:solidFill>
        <a:latin typeface="+mn-lt"/>
        <a:ea typeface="+mn-ea"/>
        <a:cs typeface="+mn-cs"/>
      </a:defRPr>
    </a:lvl1pPr>
    <a:lvl2pPr marL="771525" algn="l" defTabSz="1543050" rtl="0" eaLnBrk="1" latinLnBrk="0" hangingPunct="1">
      <a:defRPr sz="3000" kern="1200">
        <a:solidFill>
          <a:schemeClr val="tx1"/>
        </a:solidFill>
        <a:latin typeface="+mn-lt"/>
        <a:ea typeface="+mn-ea"/>
        <a:cs typeface="+mn-cs"/>
      </a:defRPr>
    </a:lvl2pPr>
    <a:lvl3pPr marL="1543050" algn="l" defTabSz="1543050" rtl="0" eaLnBrk="1" latinLnBrk="0" hangingPunct="1">
      <a:defRPr sz="3000" kern="1200">
        <a:solidFill>
          <a:schemeClr val="tx1"/>
        </a:solidFill>
        <a:latin typeface="+mn-lt"/>
        <a:ea typeface="+mn-ea"/>
        <a:cs typeface="+mn-cs"/>
      </a:defRPr>
    </a:lvl3pPr>
    <a:lvl4pPr marL="2314575" algn="l" defTabSz="1543050" rtl="0" eaLnBrk="1" latinLnBrk="0" hangingPunct="1">
      <a:defRPr sz="3000" kern="1200">
        <a:solidFill>
          <a:schemeClr val="tx1"/>
        </a:solidFill>
        <a:latin typeface="+mn-lt"/>
        <a:ea typeface="+mn-ea"/>
        <a:cs typeface="+mn-cs"/>
      </a:defRPr>
    </a:lvl4pPr>
    <a:lvl5pPr marL="3086100" algn="l" defTabSz="1543050" rtl="0" eaLnBrk="1" latinLnBrk="0" hangingPunct="1">
      <a:defRPr sz="3000" kern="1200">
        <a:solidFill>
          <a:schemeClr val="tx1"/>
        </a:solidFill>
        <a:latin typeface="+mn-lt"/>
        <a:ea typeface="+mn-ea"/>
        <a:cs typeface="+mn-cs"/>
      </a:defRPr>
    </a:lvl5pPr>
    <a:lvl6pPr marL="3857625" algn="l" defTabSz="1543050" rtl="0" eaLnBrk="1" latinLnBrk="0" hangingPunct="1">
      <a:defRPr sz="3000" kern="1200">
        <a:solidFill>
          <a:schemeClr val="tx1"/>
        </a:solidFill>
        <a:latin typeface="+mn-lt"/>
        <a:ea typeface="+mn-ea"/>
        <a:cs typeface="+mn-cs"/>
      </a:defRPr>
    </a:lvl6pPr>
    <a:lvl7pPr marL="4629150" algn="l" defTabSz="1543050" rtl="0" eaLnBrk="1" latinLnBrk="0" hangingPunct="1">
      <a:defRPr sz="3000" kern="1200">
        <a:solidFill>
          <a:schemeClr val="tx1"/>
        </a:solidFill>
        <a:latin typeface="+mn-lt"/>
        <a:ea typeface="+mn-ea"/>
        <a:cs typeface="+mn-cs"/>
      </a:defRPr>
    </a:lvl7pPr>
    <a:lvl8pPr marL="5400675" algn="l" defTabSz="1543050" rtl="0" eaLnBrk="1" latinLnBrk="0" hangingPunct="1">
      <a:defRPr sz="3000" kern="1200">
        <a:solidFill>
          <a:schemeClr val="tx1"/>
        </a:solidFill>
        <a:latin typeface="+mn-lt"/>
        <a:ea typeface="+mn-ea"/>
        <a:cs typeface="+mn-cs"/>
      </a:defRPr>
    </a:lvl8pPr>
    <a:lvl9pPr marL="6172200" algn="l" defTabSz="1543050"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p15:clr>
            <a:srgbClr val="A4A3A4"/>
          </p15:clr>
        </p15:guide>
        <p15:guide id="2" pos="54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0" autoAdjust="0"/>
    <p:restoredTop sz="94647" autoAdjust="0"/>
  </p:normalViewPr>
  <p:slideViewPr>
    <p:cSldViewPr>
      <p:cViewPr varScale="1">
        <p:scale>
          <a:sx n="70" d="100"/>
          <a:sy n="70" d="100"/>
        </p:scale>
        <p:origin x="992" y="52"/>
      </p:cViewPr>
      <p:guideLst>
        <p:guide orient="horz" pos="3062"/>
        <p:guide pos="544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32869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ais.uni-bonn.de/~pallgeuer/papers/Humanoids_2014_attest.pdf" TargetMode="Externa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hlinkClick r:id="rId3" action="ppaction://hlinksldjump"/>
          </p:cNvPr>
          <p:cNvSpPr txBox="1">
            <a:spLocks/>
          </p:cNvSpPr>
          <p:nvPr userDrawn="1"/>
        </p:nvSpPr>
        <p:spPr>
          <a:xfrm>
            <a:off x="0" y="23750"/>
            <a:ext cx="17281525" cy="972493"/>
          </a:xfrm>
          <a:prstGeom prst="rect">
            <a:avLst/>
          </a:prstGeom>
        </p:spPr>
        <p:txBody>
          <a:bodyPr vert="horz" lIns="154305" tIns="77153" rIns="154305" bIns="77153" rtlCol="0" anchor="b">
            <a:normAutofit/>
          </a:bodyPr>
          <a:lstStyle>
            <a:lvl1pPr algn="ctr" defTabSz="1543050" rtl="0" eaLnBrk="1" latinLnBrk="0" hangingPunct="1">
              <a:spcBef>
                <a:spcPct val="0"/>
              </a:spcBef>
              <a:buNone/>
              <a:defRPr sz="4800" kern="1200" baseline="0">
                <a:solidFill>
                  <a:schemeClr val="tx1"/>
                </a:solidFill>
                <a:latin typeface="+mj-lt"/>
                <a:ea typeface="+mj-ea"/>
                <a:cs typeface="+mj-cs"/>
              </a:defRPr>
            </a:lvl1pPr>
          </a:lstStyle>
          <a:p>
            <a:r>
              <a:rPr lang="en-US" sz="4000" dirty="0" smtClean="0"/>
              <a:t>Robust Sensor Fusion for Robot Attitude Estimation</a:t>
            </a:r>
            <a:endParaRPr lang="en-AU" sz="4000" dirty="0"/>
          </a:p>
        </p:txBody>
      </p:sp>
      <p:pic>
        <p:nvPicPr>
          <p:cNvPr id="1026" name="Picture 2" descr="C:\Users\Phil\Documents\My LaTeX Documents\Attitude Estimation\presentation\logo_uni_bonn_ais.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999704" y="153102"/>
            <a:ext cx="2153875" cy="6432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Documents\My LaTeX Documents\Attitude Estimation\presentation\images\attitude_estimator_icon_large.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5548" y="139497"/>
            <a:ext cx="911928" cy="9119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16289483" y="9241838"/>
            <a:ext cx="864096" cy="400110"/>
          </a:xfrm>
          <a:prstGeom prst="rect">
            <a:avLst/>
          </a:prstGeom>
          <a:noFill/>
        </p:spPr>
        <p:txBody>
          <a:bodyPr wrap="square" rtlCol="0">
            <a:spAutoFit/>
          </a:bodyPr>
          <a:lstStyle/>
          <a:p>
            <a:pPr algn="r"/>
            <a:fld id="{0A4D3080-42E3-43C7-896A-41D8BB0C09C0}" type="slidenum">
              <a:rPr lang="en-AU" sz="2000" smtClean="0">
                <a:solidFill>
                  <a:schemeClr val="tx1">
                    <a:lumMod val="50000"/>
                    <a:lumOff val="50000"/>
                  </a:schemeClr>
                </a:solidFill>
              </a:rPr>
              <a:pPr algn="r"/>
              <a:t>‹#›</a:t>
            </a:fld>
            <a:endParaRPr lang="en-AU" sz="2000" dirty="0">
              <a:solidFill>
                <a:schemeClr val="tx1">
                  <a:lumMod val="50000"/>
                  <a:lumOff val="50000"/>
                </a:schemeClr>
              </a:solidFill>
            </a:endParaRPr>
          </a:p>
        </p:txBody>
      </p:sp>
      <p:sp>
        <p:nvSpPr>
          <p:cNvPr id="6" name="TextBox 5"/>
          <p:cNvSpPr txBox="1"/>
          <p:nvPr userDrawn="1"/>
        </p:nvSpPr>
        <p:spPr>
          <a:xfrm>
            <a:off x="117080" y="9241838"/>
            <a:ext cx="1420598" cy="400110"/>
          </a:xfrm>
          <a:prstGeom prst="rect">
            <a:avLst/>
          </a:prstGeom>
          <a:noFill/>
        </p:spPr>
        <p:txBody>
          <a:bodyPr wrap="square" rtlCol="0">
            <a:spAutoFit/>
          </a:bodyPr>
          <a:lstStyle/>
          <a:p>
            <a:pPr algn="l"/>
            <a:r>
              <a:rPr lang="en-AU" sz="2000" dirty="0" smtClean="0">
                <a:solidFill>
                  <a:schemeClr val="tx1">
                    <a:lumMod val="50000"/>
                    <a:lumOff val="50000"/>
                  </a:schemeClr>
                </a:solidFill>
              </a:rPr>
              <a:t>19/11/14</a:t>
            </a:r>
            <a:endParaRPr lang="en-AU" sz="2000" dirty="0">
              <a:solidFill>
                <a:schemeClr val="tx1">
                  <a:lumMod val="50000"/>
                  <a:lumOff val="50000"/>
                </a:schemeClr>
              </a:solidFill>
            </a:endParaRPr>
          </a:p>
        </p:txBody>
      </p:sp>
      <p:sp>
        <p:nvSpPr>
          <p:cNvPr id="9" name="TextBox 8"/>
          <p:cNvSpPr txBox="1"/>
          <p:nvPr userDrawn="1"/>
        </p:nvSpPr>
        <p:spPr>
          <a:xfrm>
            <a:off x="6264500" y="9241838"/>
            <a:ext cx="4752526" cy="400110"/>
          </a:xfrm>
          <a:prstGeom prst="rect">
            <a:avLst/>
          </a:prstGeom>
          <a:noFill/>
        </p:spPr>
        <p:txBody>
          <a:bodyPr wrap="square" rtlCol="0">
            <a:spAutoFit/>
          </a:bodyPr>
          <a:lstStyle/>
          <a:p>
            <a:pPr algn="ctr"/>
            <a:r>
              <a:rPr lang="en-AU" sz="2000" dirty="0" smtClean="0">
                <a:solidFill>
                  <a:schemeClr val="tx1">
                    <a:lumMod val="50000"/>
                    <a:lumOff val="50000"/>
                  </a:schemeClr>
                </a:solidFill>
              </a:rPr>
              <a:t>Philipp Allgeuer and Sven </a:t>
            </a:r>
            <a:r>
              <a:rPr lang="en-AU" sz="2000" dirty="0" err="1" smtClean="0">
                <a:solidFill>
                  <a:schemeClr val="tx1">
                    <a:lumMod val="50000"/>
                    <a:lumOff val="50000"/>
                  </a:schemeClr>
                </a:solidFill>
              </a:rPr>
              <a:t>Behnke</a:t>
            </a:r>
            <a:endParaRPr lang="en-AU" sz="2000" dirty="0">
              <a:solidFill>
                <a:schemeClr val="tx1">
                  <a:lumMod val="50000"/>
                  <a:lumOff val="50000"/>
                </a:schemeClr>
              </a:solidFill>
            </a:endParaRPr>
          </a:p>
        </p:txBody>
      </p:sp>
    </p:spTree>
    <p:extLst>
      <p:ext uri="{BB962C8B-B14F-4D97-AF65-F5344CB8AC3E}">
        <p14:creationId xmlns:p14="http://schemas.microsoft.com/office/powerpoint/2010/main" val="4102959124"/>
      </p:ext>
    </p:extLst>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txStyles>
    <p:titleStyle>
      <a:lvl1pPr algn="ctr" defTabSz="1543050" rtl="0" eaLnBrk="1" latinLnBrk="0" hangingPunct="1">
        <a:spcBef>
          <a:spcPct val="0"/>
        </a:spcBef>
        <a:buNone/>
        <a:defRPr sz="4800" kern="1200" baseline="0">
          <a:solidFill>
            <a:schemeClr val="tx1"/>
          </a:solidFill>
          <a:latin typeface="+mj-lt"/>
          <a:ea typeface="+mj-ea"/>
          <a:cs typeface="+mj-cs"/>
        </a:defRPr>
      </a:lvl1pPr>
    </p:titleStyle>
    <p:bodyStyle>
      <a:lvl1pPr marL="578644" indent="-578644" algn="l" defTabSz="1543050" rtl="0" eaLnBrk="1" latinLnBrk="0" hangingPunct="1">
        <a:spcBef>
          <a:spcPct val="20000"/>
        </a:spcBef>
        <a:buFont typeface="Arial" panose="020B0604020202020204" pitchFamily="34" charset="0"/>
        <a:buChar char="•"/>
        <a:defRPr sz="5400" kern="1200">
          <a:solidFill>
            <a:schemeClr val="tx1"/>
          </a:solidFill>
          <a:latin typeface="+mn-lt"/>
          <a:ea typeface="+mn-ea"/>
          <a:cs typeface="+mn-cs"/>
        </a:defRPr>
      </a:lvl1pPr>
      <a:lvl2pPr marL="1253728" indent="-482203" algn="l" defTabSz="1543050" rtl="0" eaLnBrk="1" latinLnBrk="0" hangingPunct="1">
        <a:spcBef>
          <a:spcPct val="20000"/>
        </a:spcBef>
        <a:buFont typeface="Arial" panose="020B0604020202020204" pitchFamily="34" charset="0"/>
        <a:buChar char="–"/>
        <a:defRPr sz="4700" kern="1200">
          <a:solidFill>
            <a:schemeClr val="tx1"/>
          </a:solidFill>
          <a:latin typeface="+mn-lt"/>
          <a:ea typeface="+mn-ea"/>
          <a:cs typeface="+mn-cs"/>
        </a:defRPr>
      </a:lvl2pPr>
      <a:lvl3pPr marL="1928813" indent="-385763" algn="l" defTabSz="1543050"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3pPr>
      <a:lvl4pPr marL="2700338"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4pPr>
      <a:lvl5pPr marL="3471863"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5pPr>
      <a:lvl6pPr marL="4243388"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6pPr>
      <a:lvl7pPr marL="5014913"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7pPr>
      <a:lvl8pPr marL="5786438"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8pPr>
      <a:lvl9pPr marL="6557963" indent="-385763" algn="l" defTabSz="154305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9pPr>
    </p:bodyStyle>
    <p:otherStyle>
      <a:defPPr>
        <a:defRPr lang="en-US"/>
      </a:defPPr>
      <a:lvl1pPr marL="0" algn="l" defTabSz="1543050" rtl="0" eaLnBrk="1" latinLnBrk="0" hangingPunct="1">
        <a:defRPr sz="3000" kern="1200">
          <a:solidFill>
            <a:schemeClr val="tx1"/>
          </a:solidFill>
          <a:latin typeface="+mn-lt"/>
          <a:ea typeface="+mn-ea"/>
          <a:cs typeface="+mn-cs"/>
        </a:defRPr>
      </a:lvl1pPr>
      <a:lvl2pPr marL="771525" algn="l" defTabSz="1543050" rtl="0" eaLnBrk="1" latinLnBrk="0" hangingPunct="1">
        <a:defRPr sz="3000" kern="1200">
          <a:solidFill>
            <a:schemeClr val="tx1"/>
          </a:solidFill>
          <a:latin typeface="+mn-lt"/>
          <a:ea typeface="+mn-ea"/>
          <a:cs typeface="+mn-cs"/>
        </a:defRPr>
      </a:lvl2pPr>
      <a:lvl3pPr marL="1543050" algn="l" defTabSz="1543050" rtl="0" eaLnBrk="1" latinLnBrk="0" hangingPunct="1">
        <a:defRPr sz="3000" kern="1200">
          <a:solidFill>
            <a:schemeClr val="tx1"/>
          </a:solidFill>
          <a:latin typeface="+mn-lt"/>
          <a:ea typeface="+mn-ea"/>
          <a:cs typeface="+mn-cs"/>
        </a:defRPr>
      </a:lvl3pPr>
      <a:lvl4pPr marL="2314575" algn="l" defTabSz="1543050" rtl="0" eaLnBrk="1" latinLnBrk="0" hangingPunct="1">
        <a:defRPr sz="3000" kern="1200">
          <a:solidFill>
            <a:schemeClr val="tx1"/>
          </a:solidFill>
          <a:latin typeface="+mn-lt"/>
          <a:ea typeface="+mn-ea"/>
          <a:cs typeface="+mn-cs"/>
        </a:defRPr>
      </a:lvl4pPr>
      <a:lvl5pPr marL="3086100" algn="l" defTabSz="1543050" rtl="0" eaLnBrk="1" latinLnBrk="0" hangingPunct="1">
        <a:defRPr sz="3000" kern="1200">
          <a:solidFill>
            <a:schemeClr val="tx1"/>
          </a:solidFill>
          <a:latin typeface="+mn-lt"/>
          <a:ea typeface="+mn-ea"/>
          <a:cs typeface="+mn-cs"/>
        </a:defRPr>
      </a:lvl5pPr>
      <a:lvl6pPr marL="3857625" algn="l" defTabSz="1543050" rtl="0" eaLnBrk="1" latinLnBrk="0" hangingPunct="1">
        <a:defRPr sz="3000" kern="1200">
          <a:solidFill>
            <a:schemeClr val="tx1"/>
          </a:solidFill>
          <a:latin typeface="+mn-lt"/>
          <a:ea typeface="+mn-ea"/>
          <a:cs typeface="+mn-cs"/>
        </a:defRPr>
      </a:lvl6pPr>
      <a:lvl7pPr marL="4629150" algn="l" defTabSz="1543050" rtl="0" eaLnBrk="1" latinLnBrk="0" hangingPunct="1">
        <a:defRPr sz="3000" kern="1200">
          <a:solidFill>
            <a:schemeClr val="tx1"/>
          </a:solidFill>
          <a:latin typeface="+mn-lt"/>
          <a:ea typeface="+mn-ea"/>
          <a:cs typeface="+mn-cs"/>
        </a:defRPr>
      </a:lvl7pPr>
      <a:lvl8pPr marL="5400675" algn="l" defTabSz="1543050" rtl="0" eaLnBrk="1" latinLnBrk="0" hangingPunct="1">
        <a:defRPr sz="3000" kern="1200">
          <a:solidFill>
            <a:schemeClr val="tx1"/>
          </a:solidFill>
          <a:latin typeface="+mn-lt"/>
          <a:ea typeface="+mn-ea"/>
          <a:cs typeface="+mn-cs"/>
        </a:defRPr>
      </a:lvl8pPr>
      <a:lvl9pPr marL="6172200" algn="l" defTabSz="154305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slide" Target="slide7.xml"/><Relationship Id="rId7" Type="http://schemas.openxmlformats.org/officeDocument/2006/relationships/slide" Target="slide6.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 Target="slide2.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hyperlink" Target="https://github.com/AIS-Bonn/attitude_estimator" TargetMode="External"/><Relationship Id="rId15" Type="http://schemas.openxmlformats.org/officeDocument/2006/relationships/image" Target="../media/image8.png"/><Relationship Id="rId10" Type="http://schemas.openxmlformats.org/officeDocument/2006/relationships/slide" Target="slide4.xml"/><Relationship Id="rId19" Type="http://schemas.openxmlformats.org/officeDocument/2006/relationships/image" Target="../media/image12.png"/><Relationship Id="rId4" Type="http://schemas.openxmlformats.org/officeDocument/2006/relationships/slide" Target="slide8.xml"/><Relationship Id="rId9" Type="http://schemas.openxmlformats.org/officeDocument/2006/relationships/slide" Target="slide5.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8.xml"/><Relationship Id="rId7"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hyperlink" Target="http://www.ais.uni-bonn.de/~pallgeuer/papers/IROS_2015_fused.pdf" TargetMode="Externa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https://github.com/AIS-Bonn/attitude_estimator" TargetMode="External"/><Relationship Id="rId5" Type="http://schemas.openxmlformats.org/officeDocument/2006/relationships/image" Target="../media/image14.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a:hlinkClick r:id="rId2" action="ppaction://hlinksldjump"/>
          </p:cNvPr>
          <p:cNvSpPr/>
          <p:nvPr/>
        </p:nvSpPr>
        <p:spPr>
          <a:xfrm>
            <a:off x="287834" y="1260525"/>
            <a:ext cx="5328592"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Problem Definition</a:t>
            </a:r>
            <a:endParaRPr lang="en-AU" sz="2000" dirty="0">
              <a:solidFill>
                <a:schemeClr val="bg1"/>
              </a:solidFill>
            </a:endParaRPr>
          </a:p>
        </p:txBody>
      </p:sp>
      <p:sp>
        <p:nvSpPr>
          <p:cNvPr id="7" name="Rectangle 6"/>
          <p:cNvSpPr/>
          <p:nvPr/>
        </p:nvSpPr>
        <p:spPr>
          <a:xfrm>
            <a:off x="288426" y="1583065"/>
            <a:ext cx="5328000" cy="3459408"/>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3" name="Round Same Side Corner Rectangle 22">
            <a:hlinkClick r:id="rId3" action="ppaction://hlinksldjump"/>
          </p:cNvPr>
          <p:cNvSpPr/>
          <p:nvPr/>
        </p:nvSpPr>
        <p:spPr>
          <a:xfrm>
            <a:off x="11664506" y="5004975"/>
            <a:ext cx="5328000"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a:solidFill>
                  <a:schemeClr val="bg1"/>
                </a:solidFill>
              </a:rPr>
              <a:t>Open-source C++ Library Implementation</a:t>
            </a:r>
          </a:p>
        </p:txBody>
      </p:sp>
      <p:sp>
        <p:nvSpPr>
          <p:cNvPr id="24" name="Rectangle 23"/>
          <p:cNvSpPr/>
          <p:nvPr/>
        </p:nvSpPr>
        <p:spPr>
          <a:xfrm>
            <a:off x="11665098" y="5327515"/>
            <a:ext cx="5328000" cy="2413763"/>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6" name="Round Same Side Corner Rectangle 25">
            <a:hlinkClick r:id="rId4" action="ppaction://hlinksldjump"/>
          </p:cNvPr>
          <p:cNvSpPr/>
          <p:nvPr/>
        </p:nvSpPr>
        <p:spPr>
          <a:xfrm>
            <a:off x="11665098" y="8029278"/>
            <a:ext cx="5329184"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a:solidFill>
                  <a:schemeClr val="bg1"/>
                </a:solidFill>
              </a:rPr>
              <a:t>Notation and Identities</a:t>
            </a:r>
          </a:p>
        </p:txBody>
      </p:sp>
      <p:sp>
        <p:nvSpPr>
          <p:cNvPr id="27" name="Rectangle 26"/>
          <p:cNvSpPr/>
          <p:nvPr/>
        </p:nvSpPr>
        <p:spPr>
          <a:xfrm>
            <a:off x="11665690" y="8351818"/>
            <a:ext cx="5328000" cy="829587"/>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2" name="TextBox 21"/>
          <p:cNvSpPr txBox="1"/>
          <p:nvPr/>
        </p:nvSpPr>
        <p:spPr>
          <a:xfrm>
            <a:off x="11665690" y="8351818"/>
            <a:ext cx="5327408" cy="829587"/>
          </a:xfrm>
          <a:prstGeom prst="rect">
            <a:avLst/>
          </a:prstGeom>
          <a:noFill/>
        </p:spPr>
        <p:txBody>
          <a:bodyPr wrap="square" lIns="144000" tIns="108000" rIns="144000" bIns="108000" rtlCol="0">
            <a:noAutofit/>
          </a:bodyPr>
          <a:lstStyle/>
          <a:p>
            <a:pPr algn="just"/>
            <a:r>
              <a:rPr lang="en-AU" sz="1400" b="1" u="sng" dirty="0" smtClean="0">
                <a:solidFill>
                  <a:srgbClr val="3F6EA7"/>
                </a:solidFill>
              </a:rPr>
              <a:t>Details:</a:t>
            </a:r>
            <a:r>
              <a:rPr lang="en-AU" sz="1400" dirty="0" smtClean="0">
                <a:solidFill>
                  <a:srgbClr val="3F6EA7"/>
                </a:solidFill>
              </a:rPr>
              <a:t> </a:t>
            </a:r>
            <a:r>
              <a:rPr lang="en-AU" sz="1400" dirty="0" smtClean="0"/>
              <a:t>Rotation matrices, special orthogonal group, quaternions, calculation of quaternion vector rotation, parallel, antiparallel, robust rotation matrix to quaternion conversions, and vice versa.</a:t>
            </a:r>
            <a:endParaRPr lang="en-AU" sz="1400" dirty="0"/>
          </a:p>
        </p:txBody>
      </p:sp>
      <p:sp>
        <p:nvSpPr>
          <p:cNvPr id="31" name="TextBox 30"/>
          <p:cNvSpPr txBox="1"/>
          <p:nvPr/>
        </p:nvSpPr>
        <p:spPr>
          <a:xfrm>
            <a:off x="11666282" y="5327516"/>
            <a:ext cx="5327408" cy="2413762"/>
          </a:xfrm>
          <a:prstGeom prst="rect">
            <a:avLst/>
          </a:prstGeom>
          <a:noFill/>
        </p:spPr>
        <p:txBody>
          <a:bodyPr wrap="square" lIns="144000" tIns="108000" rIns="144000" bIns="108000" rtlCol="0">
            <a:noAutofit/>
          </a:bodyPr>
          <a:lstStyle/>
          <a:p>
            <a:pPr algn="just">
              <a:spcAft>
                <a:spcPts val="600"/>
              </a:spcAft>
            </a:pPr>
            <a:r>
              <a:rPr lang="en-AU" sz="1400" dirty="0" smtClean="0"/>
              <a:t>The complete attitude estimator, including all extensions, has been implemented as a </a:t>
            </a:r>
            <a:r>
              <a:rPr lang="en-AU" sz="1400" b="1" dirty="0" smtClean="0"/>
              <a:t>C++ library</a:t>
            </a:r>
            <a:r>
              <a:rPr lang="en-AU" sz="1400" dirty="0" smtClean="0"/>
              <a:t> and is </a:t>
            </a:r>
            <a:r>
              <a:rPr lang="en-AU" sz="1400" b="1" dirty="0" smtClean="0"/>
              <a:t>freely available online</a:t>
            </a:r>
            <a:r>
              <a:rPr lang="en-AU" sz="1400" dirty="0" smtClean="0"/>
              <a:t>.</a:t>
            </a:r>
          </a:p>
          <a:p>
            <a:pPr algn="just">
              <a:spcAft>
                <a:spcPts val="600"/>
              </a:spcAft>
            </a:pPr>
            <a:r>
              <a:rPr lang="en-AU" sz="1400" b="1" u="sng" dirty="0" smtClean="0">
                <a:solidFill>
                  <a:srgbClr val="3F6EA7"/>
                </a:solidFill>
              </a:rPr>
              <a:t>Features:</a:t>
            </a:r>
          </a:p>
          <a:p>
            <a:pPr marL="285750" indent="-193675" algn="just">
              <a:spcAft>
                <a:spcPts val="600"/>
              </a:spcAft>
              <a:buFont typeface="Calibri" panose="020F0502020204030204" pitchFamily="34" charset="0"/>
              <a:buChar char="‐"/>
            </a:pPr>
            <a:r>
              <a:rPr lang="en-AU" sz="1400" dirty="0" smtClean="0"/>
              <a:t>Small, performant and code-efficient cross-platform library</a:t>
            </a:r>
          </a:p>
          <a:p>
            <a:pPr marL="285750" indent="-193675" algn="just">
              <a:spcAft>
                <a:spcPts val="600"/>
              </a:spcAft>
              <a:buFont typeface="Calibri" panose="020F0502020204030204" pitchFamily="34" charset="0"/>
              <a:buChar char="‐"/>
            </a:pPr>
            <a:r>
              <a:rPr lang="en-AU" sz="1400" dirty="0" smtClean="0"/>
              <a:t>Ready to use, with no external dependencies</a:t>
            </a:r>
          </a:p>
          <a:p>
            <a:pPr marL="285750" indent="-193675" algn="just">
              <a:spcAft>
                <a:spcPts val="600"/>
              </a:spcAft>
              <a:buFont typeface="Calibri" panose="020F0502020204030204" pitchFamily="34" charset="0"/>
              <a:buChar char="‐"/>
            </a:pPr>
            <a:r>
              <a:rPr lang="en-AU" sz="1400" dirty="0" smtClean="0"/>
              <a:t>Documented and explained using </a:t>
            </a:r>
            <a:r>
              <a:rPr lang="en-AU" sz="1400" dirty="0" err="1" smtClean="0"/>
              <a:t>Doxygen</a:t>
            </a:r>
            <a:endParaRPr lang="en-AU" sz="1400" dirty="0" smtClean="0"/>
          </a:p>
          <a:p>
            <a:pPr marL="285750" indent="-193675" algn="just">
              <a:spcAft>
                <a:spcPts val="600"/>
              </a:spcAft>
              <a:buFont typeface="Calibri" panose="020F0502020204030204" pitchFamily="34" charset="0"/>
              <a:buChar char="‐"/>
            </a:pPr>
            <a:r>
              <a:rPr lang="en-AU" sz="1400" dirty="0" smtClean="0"/>
              <a:t>Implements the full attitude estimation algorithm</a:t>
            </a:r>
          </a:p>
          <a:p>
            <a:pPr algn="just">
              <a:spcAft>
                <a:spcPts val="600"/>
              </a:spcAft>
            </a:pPr>
            <a:r>
              <a:rPr lang="en-AU" sz="1400" b="1" u="sng" dirty="0">
                <a:solidFill>
                  <a:srgbClr val="3F6EA7"/>
                </a:solidFill>
              </a:rPr>
              <a:t>URL:</a:t>
            </a:r>
            <a:r>
              <a:rPr lang="en-AU" sz="1400" dirty="0">
                <a:solidFill>
                  <a:srgbClr val="3F6EA7"/>
                </a:solidFill>
              </a:rPr>
              <a:t> </a:t>
            </a:r>
            <a:r>
              <a:rPr lang="en-AU" sz="1400" dirty="0" smtClean="0">
                <a:solidFill>
                  <a:srgbClr val="3F6EA7"/>
                </a:solidFill>
              </a:rPr>
              <a:t> </a:t>
            </a:r>
            <a:r>
              <a:rPr lang="en-AU" sz="1400" dirty="0" smtClean="0">
                <a:hlinkClick r:id="rId5"/>
              </a:rPr>
              <a:t>https</a:t>
            </a:r>
            <a:r>
              <a:rPr lang="en-AU" sz="1400" dirty="0">
                <a:hlinkClick r:id="rId5"/>
              </a:rPr>
              <a:t>://github.com/AIS-Bonn/attitude_estimator</a:t>
            </a:r>
            <a:endParaRPr lang="en-AU" sz="1400" dirty="0" smtClean="0"/>
          </a:p>
        </p:txBody>
      </p:sp>
      <p:pic>
        <p:nvPicPr>
          <p:cNvPr id="1026" name="Picture 2" descr="C:\Users\Phil\Documents\My LaTeX Documents\Attitude Estimation\presentation\images\attitude_estimator_icon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26774" y="6492195"/>
            <a:ext cx="1093638" cy="1093636"/>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Same Side Corner Rectangle 33">
            <a:hlinkClick r:id="rId7" action="ppaction://hlinksldjump"/>
          </p:cNvPr>
          <p:cNvSpPr/>
          <p:nvPr/>
        </p:nvSpPr>
        <p:spPr>
          <a:xfrm>
            <a:off x="11665690" y="1260525"/>
            <a:ext cx="5328000"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Experimental Results</a:t>
            </a:r>
            <a:endParaRPr lang="en-AU" sz="2000" dirty="0">
              <a:solidFill>
                <a:schemeClr val="bg1"/>
              </a:solidFill>
            </a:endParaRPr>
          </a:p>
        </p:txBody>
      </p:sp>
      <p:sp>
        <p:nvSpPr>
          <p:cNvPr id="35" name="Rectangle 34"/>
          <p:cNvSpPr/>
          <p:nvPr/>
        </p:nvSpPr>
        <p:spPr>
          <a:xfrm>
            <a:off x="11666282" y="1583065"/>
            <a:ext cx="5328000" cy="313391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027" name="Picture 3" descr="C:\Users\Phil\Documents\My LaTeX Documents\Attitude Estimation\presentation\images\AttEstResult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3634" y="1706286"/>
            <a:ext cx="2360896" cy="288746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1664506" y="1583065"/>
            <a:ext cx="2870891" cy="3133910"/>
          </a:xfrm>
          <a:prstGeom prst="rect">
            <a:avLst/>
          </a:prstGeom>
          <a:noFill/>
        </p:spPr>
        <p:txBody>
          <a:bodyPr wrap="square" lIns="144000" tIns="108000" rIns="144000" bIns="108000" rtlCol="0" anchor="ctr">
            <a:noAutofit/>
          </a:bodyPr>
          <a:lstStyle/>
          <a:p>
            <a:pPr algn="just">
              <a:spcAft>
                <a:spcPts val="1200"/>
              </a:spcAft>
            </a:pPr>
            <a:r>
              <a:rPr lang="en-AU" sz="1400" dirty="0" smtClean="0"/>
              <a:t>The attitude estimator has been implemented in </a:t>
            </a:r>
            <a:r>
              <a:rPr lang="en-AU" sz="1400" b="1" dirty="0" smtClean="0"/>
              <a:t>simulation</a:t>
            </a:r>
            <a:r>
              <a:rPr lang="en-AU" sz="1400" dirty="0" smtClean="0"/>
              <a:t> as well as on </a:t>
            </a:r>
            <a:r>
              <a:rPr lang="en-AU" sz="1400" b="1" dirty="0" smtClean="0"/>
              <a:t>real robots</a:t>
            </a:r>
            <a:r>
              <a:rPr lang="en-AU" sz="1400" dirty="0" smtClean="0"/>
              <a:t> (e.g. </a:t>
            </a:r>
            <a:r>
              <a:rPr lang="en-AU" sz="1400" dirty="0" err="1" smtClean="0"/>
              <a:t>NimbRo</a:t>
            </a:r>
            <a:r>
              <a:rPr lang="en-AU" sz="1400" dirty="0" smtClean="0"/>
              <a:t>-OP).</a:t>
            </a:r>
          </a:p>
          <a:p>
            <a:pPr algn="just">
              <a:spcAft>
                <a:spcPts val="1200"/>
              </a:spcAft>
            </a:pPr>
            <a:r>
              <a:rPr lang="en-AU" sz="1400" dirty="0" smtClean="0"/>
              <a:t>The estimator update code takes 110</a:t>
            </a:r>
            <a:r>
              <a:rPr lang="en-AU" sz="800" dirty="0" smtClean="0"/>
              <a:t> </a:t>
            </a:r>
            <a:r>
              <a:rPr lang="en-AU" sz="1400" dirty="0" smtClean="0"/>
              <a:t>-</a:t>
            </a:r>
            <a:r>
              <a:rPr lang="en-AU" sz="800" dirty="0" smtClean="0"/>
              <a:t> </a:t>
            </a:r>
            <a:r>
              <a:rPr lang="en-AU" sz="1400" dirty="0" smtClean="0"/>
              <a:t>145ns to execute on a single 2.40GHz CPU core (≈ 6.9</a:t>
            </a:r>
            <a:r>
              <a:rPr lang="en-AU" sz="800" dirty="0" smtClean="0"/>
              <a:t> </a:t>
            </a:r>
            <a:r>
              <a:rPr lang="en-AU" sz="1400" dirty="0" smtClean="0"/>
              <a:t>-</a:t>
            </a:r>
            <a:r>
              <a:rPr lang="en-AU" sz="800" dirty="0" smtClean="0"/>
              <a:t> </a:t>
            </a:r>
            <a:r>
              <a:rPr lang="en-AU" sz="1400" dirty="0" smtClean="0"/>
              <a:t>9.1MHz).</a:t>
            </a:r>
          </a:p>
          <a:p>
            <a:pPr algn="just">
              <a:spcAft>
                <a:spcPts val="1200"/>
              </a:spcAft>
            </a:pPr>
            <a:r>
              <a:rPr lang="en-AU" sz="1400" dirty="0" smtClean="0"/>
              <a:t>Data from a </a:t>
            </a:r>
            <a:r>
              <a:rPr lang="en-AU" sz="1400" b="1" dirty="0" smtClean="0"/>
              <a:t>real robot </a:t>
            </a:r>
            <a:r>
              <a:rPr lang="en-AU" sz="1400" dirty="0" smtClean="0"/>
              <a:t>is shown to the right, recorded during manual disturbance of the robot’s attitude.</a:t>
            </a:r>
          </a:p>
          <a:p>
            <a:pPr algn="just">
              <a:spcAft>
                <a:spcPts val="1200"/>
              </a:spcAft>
            </a:pPr>
            <a:r>
              <a:rPr lang="en-AU" sz="1400" b="1" dirty="0" smtClean="0"/>
              <a:t>More results </a:t>
            </a:r>
            <a:r>
              <a:rPr lang="en-AU" sz="1400" dirty="0" smtClean="0"/>
              <a:t>demonstrating quick learning are also available.</a:t>
            </a:r>
          </a:p>
        </p:txBody>
      </p:sp>
      <p:sp>
        <p:nvSpPr>
          <p:cNvPr id="39" name="Round Same Side Corner Rectangle 38">
            <a:hlinkClick r:id="rId9" action="ppaction://hlinksldjump"/>
          </p:cNvPr>
          <p:cNvSpPr/>
          <p:nvPr/>
        </p:nvSpPr>
        <p:spPr>
          <a:xfrm>
            <a:off x="5832450" y="7258797"/>
            <a:ext cx="5616624"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Extensions to the Estimator</a:t>
            </a:r>
            <a:endParaRPr lang="en-AU" sz="2000" dirty="0">
              <a:solidFill>
                <a:schemeClr val="bg1"/>
              </a:solidFill>
            </a:endParaRPr>
          </a:p>
        </p:txBody>
      </p:sp>
      <p:sp>
        <p:nvSpPr>
          <p:cNvPr id="40" name="Rectangle 39"/>
          <p:cNvSpPr/>
          <p:nvPr/>
        </p:nvSpPr>
        <p:spPr>
          <a:xfrm>
            <a:off x="5832450" y="7581337"/>
            <a:ext cx="5616624" cy="1600067"/>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41" name="TextBox 40"/>
          <p:cNvSpPr txBox="1"/>
          <p:nvPr/>
        </p:nvSpPr>
        <p:spPr>
          <a:xfrm>
            <a:off x="5904458" y="7593815"/>
            <a:ext cx="5472016" cy="1587590"/>
          </a:xfrm>
          <a:prstGeom prst="rect">
            <a:avLst/>
          </a:prstGeom>
          <a:noFill/>
        </p:spPr>
        <p:txBody>
          <a:bodyPr wrap="square" lIns="144000" tIns="108000" rIns="144000" bIns="108000" rtlCol="0">
            <a:noAutofit/>
          </a:bodyPr>
          <a:lstStyle/>
          <a:p>
            <a:pPr algn="just">
              <a:spcAft>
                <a:spcPts val="600"/>
              </a:spcAft>
            </a:pPr>
            <a:r>
              <a:rPr lang="en-AU" sz="1400" dirty="0" smtClean="0"/>
              <a:t>The estimator has been extended with the following features:</a:t>
            </a:r>
          </a:p>
          <a:p>
            <a:pPr marL="285750" indent="-193675" algn="just">
              <a:spcAft>
                <a:spcPts val="600"/>
              </a:spcAft>
              <a:buFont typeface="Calibri" panose="020F0502020204030204" pitchFamily="34" charset="0"/>
              <a:buChar char="‐"/>
            </a:pPr>
            <a:r>
              <a:rPr lang="en-AU" sz="1400" b="1" dirty="0" smtClean="0"/>
              <a:t>Quick learning </a:t>
            </a:r>
            <a:r>
              <a:rPr lang="en-AU" sz="1400" dirty="0" smtClean="0"/>
              <a:t>for faster settling from large initial estimation errors</a:t>
            </a:r>
          </a:p>
          <a:p>
            <a:pPr marL="285750" indent="-193675" algn="just">
              <a:spcAft>
                <a:spcPts val="600"/>
              </a:spcAft>
              <a:buFont typeface="Calibri" panose="020F0502020204030204" pitchFamily="34" charset="0"/>
              <a:buChar char="‐"/>
            </a:pPr>
            <a:r>
              <a:rPr lang="en-AU" sz="1400" dirty="0" smtClean="0"/>
              <a:t>Equations for estimation with only </a:t>
            </a:r>
            <a:r>
              <a:rPr lang="en-AU" sz="1400" b="1" dirty="0" smtClean="0"/>
              <a:t>2D acceleration data</a:t>
            </a:r>
          </a:p>
          <a:p>
            <a:pPr marL="285750" indent="-193675" algn="just">
              <a:spcAft>
                <a:spcPts val="600"/>
              </a:spcAft>
              <a:buFont typeface="Calibri" panose="020F0502020204030204" pitchFamily="34" charset="0"/>
              <a:buChar char="‐"/>
            </a:pPr>
            <a:r>
              <a:rPr lang="en-AU" sz="1400" dirty="0" smtClean="0"/>
              <a:t>Equations for estimation with </a:t>
            </a:r>
            <a:r>
              <a:rPr lang="en-AU" sz="1400" b="1" dirty="0" smtClean="0"/>
              <a:t>reduced order magnetometer data</a:t>
            </a:r>
          </a:p>
          <a:p>
            <a:pPr marL="285750" indent="-193675" algn="just">
              <a:spcAft>
                <a:spcPts val="600"/>
              </a:spcAft>
              <a:buFont typeface="Calibri" panose="020F0502020204030204" pitchFamily="34" charset="0"/>
              <a:buChar char="‐"/>
            </a:pPr>
            <a:r>
              <a:rPr lang="en-AU" sz="1400" b="1" dirty="0" smtClean="0"/>
              <a:t>Fused yaw removal </a:t>
            </a:r>
            <a:r>
              <a:rPr lang="en-AU" sz="1400" dirty="0" smtClean="0"/>
              <a:t>for estimation without magnetometer data</a:t>
            </a:r>
            <a:endParaRPr lang="en-AU" sz="1400" dirty="0"/>
          </a:p>
        </p:txBody>
      </p:sp>
      <p:sp>
        <p:nvSpPr>
          <p:cNvPr id="43" name="Round Same Side Corner Rectangle 42">
            <a:hlinkClick r:id="rId10" action="ppaction://hlinksldjump"/>
          </p:cNvPr>
          <p:cNvSpPr/>
          <p:nvPr/>
        </p:nvSpPr>
        <p:spPr>
          <a:xfrm>
            <a:off x="5832450" y="1260525"/>
            <a:ext cx="5616624"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Orientation Resolution Methods</a:t>
            </a:r>
            <a:endParaRPr lang="en-AU" sz="2000" dirty="0">
              <a:solidFill>
                <a:schemeClr val="bg1"/>
              </a:solidFill>
            </a:endParaRPr>
          </a:p>
        </p:txBody>
      </p:sp>
      <p:sp>
        <p:nvSpPr>
          <p:cNvPr id="44" name="Rectangle 43"/>
          <p:cNvSpPr/>
          <p:nvPr/>
        </p:nvSpPr>
        <p:spPr>
          <a:xfrm>
            <a:off x="5832450" y="1583065"/>
            <a:ext cx="5616624" cy="5387732"/>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45" name="Round Same Side Corner Rectangle 44">
            <a:hlinkClick r:id="rId11" action="ppaction://hlinksldjump"/>
          </p:cNvPr>
          <p:cNvSpPr/>
          <p:nvPr/>
        </p:nvSpPr>
        <p:spPr>
          <a:xfrm>
            <a:off x="287834" y="5330473"/>
            <a:ext cx="5328592"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Complementary Filtering</a:t>
            </a:r>
            <a:endParaRPr lang="en-AU" sz="2000" dirty="0">
              <a:solidFill>
                <a:schemeClr val="bg1"/>
              </a:solidFill>
            </a:endParaRPr>
          </a:p>
        </p:txBody>
      </p:sp>
      <p:sp>
        <p:nvSpPr>
          <p:cNvPr id="46" name="Rectangle 45"/>
          <p:cNvSpPr/>
          <p:nvPr/>
        </p:nvSpPr>
        <p:spPr>
          <a:xfrm>
            <a:off x="288426" y="5653013"/>
            <a:ext cx="5328000" cy="3528391"/>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028" name="Picture 4" descr="C:\Users\Phil\Documents\My LaTeX Documents\Attitude Estimation\presentation\images\AE_Screenshot_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7890" y="1795486"/>
            <a:ext cx="2123350" cy="170166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87834" y="5653013"/>
            <a:ext cx="5328000" cy="3528390"/>
          </a:xfrm>
          <a:prstGeom prst="rect">
            <a:avLst/>
          </a:prstGeom>
          <a:noFill/>
        </p:spPr>
        <p:txBody>
          <a:bodyPr wrap="square" lIns="144000" tIns="108000" rIns="144000" bIns="108000" rtlCol="0">
            <a:noAutofit/>
          </a:bodyPr>
          <a:lstStyle/>
          <a:p>
            <a:pPr algn="just">
              <a:spcAft>
                <a:spcPts val="600"/>
              </a:spcAft>
            </a:pPr>
            <a:r>
              <a:rPr lang="en-AU" sz="1400" b="1" u="sng" dirty="0" smtClean="0">
                <a:solidFill>
                  <a:srgbClr val="3F6EA7"/>
                </a:solidFill>
              </a:rPr>
              <a:t>1D Linear Complementary Filter</a:t>
            </a:r>
          </a:p>
          <a:p>
            <a:pPr algn="just">
              <a:spcAft>
                <a:spcPts val="600"/>
              </a:spcAft>
            </a:pPr>
            <a:r>
              <a:rPr lang="en-AU" sz="1400" dirty="0" smtClean="0"/>
              <a:t>In the case of rotation within a plane, the </a:t>
            </a:r>
            <a:r>
              <a:rPr lang="en-AU" sz="1400" b="1" dirty="0" smtClean="0"/>
              <a:t>1D filtering </a:t>
            </a:r>
            <a:r>
              <a:rPr lang="en-AU" sz="1400" dirty="0" smtClean="0"/>
              <a:t>approach is</a:t>
            </a:r>
          </a:p>
          <a:p>
            <a:pPr algn="just">
              <a:spcAft>
                <a:spcPts val="600"/>
              </a:spcAft>
            </a:pPr>
            <a:endParaRPr lang="en-AU" sz="1400" dirty="0" smtClean="0"/>
          </a:p>
          <a:p>
            <a:pPr algn="just">
              <a:spcAft>
                <a:spcPts val="600"/>
              </a:spcAft>
            </a:pPr>
            <a:r>
              <a:rPr lang="en-AU" sz="1400" dirty="0" smtClean="0"/>
              <a:t>This complementary filter is unsuitable for general rotations however.</a:t>
            </a:r>
          </a:p>
          <a:p>
            <a:pPr algn="just">
              <a:spcAft>
                <a:spcPts val="600"/>
              </a:spcAft>
            </a:pPr>
            <a:r>
              <a:rPr lang="en-AU" sz="1400" b="1" u="sng" dirty="0" smtClean="0">
                <a:solidFill>
                  <a:srgbClr val="3F6EA7"/>
                </a:solidFill>
              </a:rPr>
              <a:t>3D Nonlinear Passive Complementary Filter</a:t>
            </a:r>
          </a:p>
          <a:p>
            <a:pPr algn="just">
              <a:spcAft>
                <a:spcPts val="600"/>
              </a:spcAft>
            </a:pPr>
            <a:r>
              <a:rPr lang="en-AU" sz="1400" dirty="0" smtClean="0"/>
              <a:t>A generalised 3D rotation error feedback term </a:t>
            </a:r>
            <a:r>
              <a:rPr lang="el-GR" sz="1400" dirty="0" smtClean="0"/>
              <a:t>Ω</a:t>
            </a:r>
            <a:r>
              <a:rPr lang="en-AU" sz="1400" baseline="-25000" dirty="0" smtClean="0"/>
              <a:t>e</a:t>
            </a:r>
            <a:r>
              <a:rPr lang="el-GR" sz="1400" dirty="0" smtClean="0"/>
              <a:t> </a:t>
            </a:r>
            <a:r>
              <a:rPr lang="en-AU" sz="1400" dirty="0" smtClean="0"/>
              <a:t>is constructed and used to calculate a quaternion estimate update angular velocity </a:t>
            </a:r>
            <a:r>
              <a:rPr lang="el-GR" sz="1400" dirty="0" smtClean="0"/>
              <a:t>Ω</a:t>
            </a:r>
            <a:r>
              <a:rPr lang="en-AU" sz="1400" dirty="0" smtClean="0"/>
              <a:t>.</a:t>
            </a:r>
          </a:p>
          <a:p>
            <a:pPr algn="just">
              <a:spcAft>
                <a:spcPts val="600"/>
              </a:spcAft>
            </a:pPr>
            <a:endParaRPr lang="en-AU" sz="1400" dirty="0" smtClean="0"/>
          </a:p>
          <a:p>
            <a:pPr algn="just">
              <a:spcAft>
                <a:spcPts val="600"/>
              </a:spcAft>
            </a:pPr>
            <a:r>
              <a:rPr lang="en-AU" sz="1400" dirty="0" smtClean="0"/>
              <a:t>The </a:t>
            </a:r>
            <a:r>
              <a:rPr lang="en-AU" sz="1400" b="1" dirty="0" smtClean="0"/>
              <a:t>filter update</a:t>
            </a:r>
            <a:r>
              <a:rPr lang="en-AU" sz="1400" dirty="0" smtClean="0"/>
              <a:t>, including continued gyro bias estimation, is then</a:t>
            </a:r>
          </a:p>
          <a:p>
            <a:pPr algn="just">
              <a:spcAft>
                <a:spcPts val="600"/>
              </a:spcAft>
            </a:pPr>
            <a:endParaRPr lang="en-AU" sz="1400" dirty="0" smtClean="0"/>
          </a:p>
          <a:p>
            <a:pPr algn="just">
              <a:spcAft>
                <a:spcPts val="300"/>
              </a:spcAft>
            </a:pPr>
            <a:r>
              <a:rPr lang="en-AU" sz="1400" dirty="0" smtClean="0"/>
              <a:t>The </a:t>
            </a:r>
            <a:r>
              <a:rPr lang="en-AU" sz="1400" b="1" dirty="0" smtClean="0"/>
              <a:t>passive complementary filter </a:t>
            </a:r>
            <a:r>
              <a:rPr lang="en-AU" sz="1400" dirty="0" smtClean="0"/>
              <a:t>is discussed</a:t>
            </a:r>
            <a:r>
              <a:rPr lang="en-AU" sz="1400" spc="-150" dirty="0" smtClean="0"/>
              <a:t> </a:t>
            </a:r>
            <a:r>
              <a:rPr lang="en-AU" sz="1400" dirty="0" smtClean="0"/>
              <a:t>by </a:t>
            </a:r>
            <a:r>
              <a:rPr lang="en-AU" sz="1400" dirty="0" err="1" smtClean="0"/>
              <a:t>Mahony</a:t>
            </a:r>
            <a:r>
              <a:rPr lang="en-AU" sz="1400" dirty="0" smtClean="0"/>
              <a:t> et al. in [1].</a:t>
            </a:r>
          </a:p>
          <a:p>
            <a:pPr algn="just">
              <a:spcAft>
                <a:spcPts val="600"/>
              </a:spcAft>
            </a:pPr>
            <a:r>
              <a:rPr lang="en-AU" sz="900" dirty="0" smtClean="0"/>
              <a:t>[1] R. </a:t>
            </a:r>
            <a:r>
              <a:rPr lang="en-AU" sz="900" dirty="0" err="1" smtClean="0"/>
              <a:t>Mahony</a:t>
            </a:r>
            <a:r>
              <a:rPr lang="en-AU" sz="900" dirty="0" smtClean="0"/>
              <a:t>, T. Hamel, and J. </a:t>
            </a:r>
            <a:r>
              <a:rPr lang="en-AU" sz="900" dirty="0" err="1" smtClean="0"/>
              <a:t>Pflimlin</a:t>
            </a:r>
            <a:r>
              <a:rPr lang="en-AU" sz="900" dirty="0" smtClean="0"/>
              <a:t>, “Nonlinear complementary filters on the special orthogonal group,” IEEE Trans. Automat. Contr., vol. 53, no. 5, pp. 1203–1218, 2008.</a:t>
            </a:r>
            <a:endParaRPr lang="en-AU" sz="900" dirty="0"/>
          </a:p>
        </p:txBody>
      </p:sp>
      <p:pic>
        <p:nvPicPr>
          <p:cNvPr id="1030" name="Picture 6" descr="C:\Users\Phil\Documents\My LaTeX Documents\Attitude Estimation\presentation\images\FilterEqns1DComp.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1393" y="6274305"/>
            <a:ext cx="3462066" cy="349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hil\Documents\My LaTeX Documents\Attitude Estimation\presentation\images\3DErrorAngVelComp.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3557" y="7698694"/>
            <a:ext cx="2616554" cy="2667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hil\Documents\My LaTeX Documents\Attitude Estimation\presentation\images\FilterEqns3DCom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27638" y="8260541"/>
            <a:ext cx="1848391" cy="29339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287833" y="1583065"/>
            <a:ext cx="3036391" cy="3459408"/>
          </a:xfrm>
          <a:prstGeom prst="rect">
            <a:avLst/>
          </a:prstGeom>
          <a:noFill/>
        </p:spPr>
        <p:txBody>
          <a:bodyPr wrap="square" lIns="144000" tIns="108000" rIns="144000" bIns="108000" rtlCol="0">
            <a:noAutofit/>
          </a:bodyPr>
          <a:lstStyle/>
          <a:p>
            <a:pPr algn="just">
              <a:spcAft>
                <a:spcPts val="1200"/>
              </a:spcAft>
            </a:pPr>
            <a:r>
              <a:rPr lang="en-AU" sz="1400" dirty="0" smtClean="0"/>
              <a:t>Knowledge of how a body is oriented is frequently invaluable information.</a:t>
            </a:r>
          </a:p>
          <a:p>
            <a:pPr algn="just">
              <a:spcAft>
                <a:spcPts val="1200"/>
              </a:spcAft>
            </a:pPr>
            <a:r>
              <a:rPr lang="en-AU" sz="1400" dirty="0" smtClean="0"/>
              <a:t>We propose an </a:t>
            </a:r>
            <a:r>
              <a:rPr lang="en-AU" sz="1400" b="1" dirty="0" smtClean="0"/>
              <a:t>attitude estimator </a:t>
            </a:r>
            <a:r>
              <a:rPr lang="en-AU" sz="1400" dirty="0" smtClean="0"/>
              <a:t>that fuses 3-axis gyro, accelerometer and magnetometer data to obtain an estimate of the </a:t>
            </a:r>
            <a:r>
              <a:rPr lang="en-AU" sz="1400" b="1" dirty="0" smtClean="0"/>
              <a:t>orientation of a body</a:t>
            </a:r>
            <a:r>
              <a:rPr lang="en-AU" sz="1400" dirty="0" smtClean="0"/>
              <a:t>.</a:t>
            </a:r>
          </a:p>
          <a:p>
            <a:pPr algn="just">
              <a:spcAft>
                <a:spcPts val="1200"/>
              </a:spcAft>
            </a:pPr>
            <a:r>
              <a:rPr lang="en-AU" sz="1400" dirty="0" smtClean="0"/>
              <a:t>The ability to deal with </a:t>
            </a:r>
            <a:r>
              <a:rPr lang="en-AU" sz="1400" b="1" dirty="0" smtClean="0"/>
              <a:t>noisy sensors </a:t>
            </a:r>
            <a:r>
              <a:rPr lang="en-AU" sz="1400" dirty="0" smtClean="0"/>
              <a:t>and </a:t>
            </a:r>
            <a:r>
              <a:rPr lang="en-AU" sz="1400" b="1" dirty="0" smtClean="0"/>
              <a:t>slow processors </a:t>
            </a:r>
            <a:r>
              <a:rPr lang="en-AU" sz="1400" dirty="0" smtClean="0"/>
              <a:t>is key for use in low cost systems. The filter should also be </a:t>
            </a:r>
            <a:r>
              <a:rPr lang="en-AU" sz="1400" b="1" dirty="0" smtClean="0"/>
              <a:t>uniformly robust and stable</a:t>
            </a:r>
            <a:r>
              <a:rPr lang="en-AU" sz="1400" dirty="0" smtClean="0"/>
              <a:t>.</a:t>
            </a:r>
          </a:p>
          <a:p>
            <a:pPr algn="just">
              <a:spcAft>
                <a:spcPts val="1200"/>
              </a:spcAft>
            </a:pPr>
            <a:r>
              <a:rPr lang="en-AU" sz="1400" dirty="0" smtClean="0"/>
              <a:t>It is assumed that measurements as detailed on the right are available (models bias and zero-mean noise).</a:t>
            </a:r>
          </a:p>
        </p:txBody>
      </p:sp>
      <p:pic>
        <p:nvPicPr>
          <p:cNvPr id="1034" name="Picture 10" descr="C:\Users\Phil\Documents\My LaTeX Documents\Attitude Estimation\presentation\images\tilt_angles_frames_series_cropped5.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6329"/>
          <a:stretch/>
        </p:blipFill>
        <p:spPr bwMode="auto">
          <a:xfrm>
            <a:off x="8960798" y="1709049"/>
            <a:ext cx="2292926" cy="19835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hil\Documents\My LaTeX Documents\Attitude Estimation\presentation\images\MeasEqn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99914" y="3612851"/>
            <a:ext cx="2045766" cy="132027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832450" y="1583065"/>
            <a:ext cx="3069464" cy="2845812"/>
          </a:xfrm>
          <a:prstGeom prst="rect">
            <a:avLst/>
          </a:prstGeom>
          <a:noFill/>
        </p:spPr>
        <p:txBody>
          <a:bodyPr wrap="square" lIns="144000" tIns="108000" rIns="144000" bIns="108000" rtlCol="0">
            <a:noAutofit/>
          </a:bodyPr>
          <a:lstStyle/>
          <a:p>
            <a:pPr algn="just">
              <a:spcAft>
                <a:spcPts val="600"/>
              </a:spcAft>
            </a:pPr>
            <a:r>
              <a:rPr lang="en-AU" sz="1400" dirty="0" smtClean="0"/>
              <a:t>The core issue is how to calculate </a:t>
            </a:r>
            <a:r>
              <a:rPr lang="en-AU" sz="1400" dirty="0" err="1" smtClean="0"/>
              <a:t>q</a:t>
            </a:r>
            <a:r>
              <a:rPr lang="en-AU" sz="1400" baseline="-25000" dirty="0" err="1" smtClean="0"/>
              <a:t>y</a:t>
            </a:r>
            <a:r>
              <a:rPr lang="en-AU" sz="800" baseline="-25000" dirty="0" smtClean="0"/>
              <a:t> </a:t>
            </a:r>
            <a:r>
              <a:rPr lang="en-AU" sz="1400" dirty="0" smtClean="0"/>
              <a:t>, the quaternion orientation consistent with the sensor measurements. Three </a:t>
            </a:r>
            <a:r>
              <a:rPr lang="en-AU" sz="1400" b="1" dirty="0" smtClean="0"/>
              <a:t>orientation resolution methods </a:t>
            </a:r>
            <a:r>
              <a:rPr lang="en-AU" sz="1400" dirty="0" smtClean="0"/>
              <a:t>have been developed to address this need. One method uses the magnetometer reading </a:t>
            </a:r>
            <a:r>
              <a:rPr lang="en-AU" sz="1400" baseline="30000" dirty="0" err="1" smtClean="0"/>
              <a:t>B</a:t>
            </a:r>
            <a:r>
              <a:rPr lang="en-AU" sz="1400" dirty="0" err="1" smtClean="0"/>
              <a:t>m</a:t>
            </a:r>
            <a:r>
              <a:rPr lang="en-AU" sz="1400" dirty="0" smtClean="0"/>
              <a:t>, while the other two are for cases where this is not possible. All methods strictly respect </a:t>
            </a:r>
            <a:r>
              <a:rPr lang="en-AU" sz="1400" baseline="30000" dirty="0" err="1" smtClean="0"/>
              <a:t>B</a:t>
            </a:r>
            <a:r>
              <a:rPr lang="en-AU" sz="1400" dirty="0" err="1" smtClean="0"/>
              <a:t>z</a:t>
            </a:r>
            <a:r>
              <a:rPr lang="en-AU" sz="1400" baseline="-25000" dirty="0" err="1" smtClean="0"/>
              <a:t>G</a:t>
            </a:r>
            <a:r>
              <a:rPr lang="en-AU" sz="1400" dirty="0" smtClean="0"/>
              <a:t> and need only calculate </a:t>
            </a:r>
            <a:r>
              <a:rPr lang="en-AU" sz="1400" baseline="30000" dirty="0" err="1" smtClean="0"/>
              <a:t>B</a:t>
            </a:r>
            <a:r>
              <a:rPr lang="en-AU" sz="1400" dirty="0" err="1" smtClean="0"/>
              <a:t>x</a:t>
            </a:r>
            <a:r>
              <a:rPr lang="en-AU" sz="1400" baseline="-25000" dirty="0" err="1" smtClean="0"/>
              <a:t>G</a:t>
            </a:r>
            <a:r>
              <a:rPr lang="en-AU" sz="1400" dirty="0" smtClean="0"/>
              <a:t> </a:t>
            </a:r>
            <a:r>
              <a:rPr lang="en-AU" sz="1400" dirty="0"/>
              <a:t>and </a:t>
            </a:r>
            <a:r>
              <a:rPr lang="en-AU" sz="1400" baseline="30000" dirty="0" err="1" smtClean="0"/>
              <a:t>B</a:t>
            </a:r>
            <a:r>
              <a:rPr lang="en-AU" sz="1400" dirty="0" err="1" smtClean="0"/>
              <a:t>y</a:t>
            </a:r>
            <a:r>
              <a:rPr lang="en-AU" sz="1400" baseline="-25000" dirty="0" err="1" smtClean="0"/>
              <a:t>G</a:t>
            </a:r>
            <a:r>
              <a:rPr lang="en-AU" sz="1400" dirty="0" smtClean="0"/>
              <a:t> to define R</a:t>
            </a:r>
            <a:r>
              <a:rPr lang="en-AU" sz="1400" baseline="-25000" dirty="0" smtClean="0"/>
              <a:t>y</a:t>
            </a:r>
            <a:r>
              <a:rPr lang="en-AU" sz="800" spc="-150" baseline="-25000" dirty="0"/>
              <a:t> </a:t>
            </a:r>
            <a:r>
              <a:rPr lang="en-AU" sz="1400" dirty="0" smtClean="0"/>
              <a:t>.</a:t>
            </a:r>
          </a:p>
        </p:txBody>
      </p:sp>
      <p:pic>
        <p:nvPicPr>
          <p:cNvPr id="1040" name="Picture 16" descr="C:\Users\Phil\Documents\My LaTeX Documents\Attitude Estimation\presentation\images\MethodMagEqnsComp.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424" r="1585"/>
          <a:stretch/>
        </p:blipFill>
        <p:spPr bwMode="auto">
          <a:xfrm>
            <a:off x="9258354" y="3854465"/>
            <a:ext cx="2149778" cy="10375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Phil\Documents\My LaTeX Documents\Attitude Estimation\presentation\images\MethodFusedEqnsComp.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633" b="4242"/>
          <a:stretch/>
        </p:blipFill>
        <p:spPr bwMode="auto">
          <a:xfrm>
            <a:off x="8434111" y="5792713"/>
            <a:ext cx="2968379" cy="110592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832450" y="3792742"/>
            <a:ext cx="3311776" cy="996176"/>
          </a:xfrm>
          <a:prstGeom prst="rect">
            <a:avLst/>
          </a:prstGeom>
          <a:noFill/>
        </p:spPr>
        <p:txBody>
          <a:bodyPr wrap="square" lIns="144000" tIns="108000" rIns="144000" bIns="108000" rtlCol="0">
            <a:noAutofit/>
          </a:bodyPr>
          <a:lstStyle/>
          <a:p>
            <a:pPr algn="just"/>
            <a:r>
              <a:rPr lang="en-AU" sz="1400" b="1" u="sng" dirty="0" smtClean="0">
                <a:solidFill>
                  <a:srgbClr val="3F6EA7"/>
                </a:solidFill>
              </a:rPr>
              <a:t>Magnetometer Method</a:t>
            </a:r>
            <a:endParaRPr lang="en-AU" sz="1400" b="1" u="sng" dirty="0">
              <a:solidFill>
                <a:srgbClr val="3F6EA7"/>
              </a:solidFill>
            </a:endParaRPr>
          </a:p>
          <a:p>
            <a:pPr algn="just">
              <a:spcAft>
                <a:spcPts val="600"/>
              </a:spcAft>
            </a:pPr>
            <a:r>
              <a:rPr lang="en-AU" sz="1400" dirty="0" smtClean="0"/>
              <a:t>The axes are calculated that </a:t>
            </a:r>
            <a:r>
              <a:rPr lang="en-AU" sz="1400" b="1" dirty="0" smtClean="0"/>
              <a:t>minimise the angular difference </a:t>
            </a:r>
            <a:r>
              <a:rPr lang="en-AU" sz="1400" dirty="0" smtClean="0"/>
              <a:t>between the global magnetic vector and the measured one.</a:t>
            </a:r>
          </a:p>
        </p:txBody>
      </p:sp>
      <p:pic>
        <p:nvPicPr>
          <p:cNvPr id="1043" name="Picture 19" descr="C:\Users\Phil\Documents\My LaTeX Documents\Attitude Estimation\presentation\images\MethodZYXEqnsComp.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729950" y="4958140"/>
            <a:ext cx="2667231" cy="754826"/>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5832450" y="4734733"/>
            <a:ext cx="2861760" cy="998553"/>
          </a:xfrm>
          <a:prstGeom prst="rect">
            <a:avLst/>
          </a:prstGeom>
          <a:noFill/>
        </p:spPr>
        <p:txBody>
          <a:bodyPr wrap="square" lIns="144000" tIns="108000" rIns="144000" bIns="108000" rtlCol="0">
            <a:noAutofit/>
          </a:bodyPr>
          <a:lstStyle/>
          <a:p>
            <a:pPr algn="just"/>
            <a:r>
              <a:rPr lang="en-AU" sz="1400" b="1" u="sng" dirty="0" smtClean="0">
                <a:solidFill>
                  <a:srgbClr val="3F6EA7"/>
                </a:solidFill>
              </a:rPr>
              <a:t>ZYX Yaw Resolution Method</a:t>
            </a:r>
            <a:endParaRPr lang="en-AU" sz="1400" b="1" u="sng" dirty="0">
              <a:solidFill>
                <a:srgbClr val="3F6EA7"/>
              </a:solidFill>
            </a:endParaRPr>
          </a:p>
          <a:p>
            <a:pPr algn="just">
              <a:spcAft>
                <a:spcPts val="600"/>
              </a:spcAft>
            </a:pPr>
            <a:r>
              <a:rPr lang="en-AU" sz="1400" dirty="0" smtClean="0"/>
              <a:t>The axes are calculated that lead to </a:t>
            </a:r>
            <a:r>
              <a:rPr lang="en-AU" sz="1400" b="1" dirty="0" smtClean="0"/>
              <a:t>zero relative ZYX yaw </a:t>
            </a:r>
            <a:r>
              <a:rPr lang="en-AU" sz="1400" dirty="0" smtClean="0"/>
              <a:t>from G to H, the current estimated global frame.</a:t>
            </a:r>
            <a:endParaRPr lang="en-AU" sz="1400" b="1" dirty="0" smtClean="0">
              <a:solidFill>
                <a:srgbClr val="3F6EA7"/>
              </a:solidFill>
            </a:endParaRPr>
          </a:p>
        </p:txBody>
      </p:sp>
      <p:sp>
        <p:nvSpPr>
          <p:cNvPr id="70" name="TextBox 69"/>
          <p:cNvSpPr txBox="1"/>
          <p:nvPr/>
        </p:nvSpPr>
        <p:spPr>
          <a:xfrm>
            <a:off x="5832450" y="5674586"/>
            <a:ext cx="2533422" cy="1296211"/>
          </a:xfrm>
          <a:prstGeom prst="rect">
            <a:avLst/>
          </a:prstGeom>
          <a:noFill/>
        </p:spPr>
        <p:txBody>
          <a:bodyPr wrap="square" lIns="144000" tIns="108000" rIns="144000" bIns="108000" rtlCol="0">
            <a:noAutofit/>
          </a:bodyPr>
          <a:lstStyle/>
          <a:p>
            <a:pPr algn="just"/>
            <a:r>
              <a:rPr lang="en-AU" sz="1400" b="1" u="sng" dirty="0" smtClean="0">
                <a:solidFill>
                  <a:srgbClr val="3F6EA7"/>
                </a:solidFill>
              </a:rPr>
              <a:t>Fused Yaw Resolution Method</a:t>
            </a:r>
          </a:p>
          <a:p>
            <a:pPr algn="just">
              <a:spcAft>
                <a:spcPts val="600"/>
              </a:spcAft>
            </a:pPr>
            <a:r>
              <a:rPr lang="en-AU" sz="1400" dirty="0" smtClean="0"/>
              <a:t>The axes are calculated that lead to </a:t>
            </a:r>
            <a:r>
              <a:rPr lang="en-AU" sz="1400" b="1" dirty="0" smtClean="0"/>
              <a:t>zero relative fused yaw </a:t>
            </a:r>
            <a:r>
              <a:rPr lang="en-AU" sz="1400" dirty="0" smtClean="0"/>
              <a:t>from G to H, for H the current estimated global frame.</a:t>
            </a:r>
            <a:endParaRPr lang="en-AU" sz="1400" dirty="0"/>
          </a:p>
        </p:txBody>
      </p:sp>
    </p:spTree>
    <p:extLst>
      <p:ext uri="{BB962C8B-B14F-4D97-AF65-F5344CB8AC3E}">
        <p14:creationId xmlns:p14="http://schemas.microsoft.com/office/powerpoint/2010/main" val="40491450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7834" y="1260525"/>
            <a:ext cx="16707120"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Problem Definition</a:t>
            </a:r>
            <a:endParaRPr lang="en-AU" sz="2000" dirty="0">
              <a:solidFill>
                <a:schemeClr val="bg1"/>
              </a:solidFill>
            </a:endParaRPr>
          </a:p>
        </p:txBody>
      </p:sp>
      <p:sp>
        <p:nvSpPr>
          <p:cNvPr id="3" name="Rectangle 2"/>
          <p:cNvSpPr/>
          <p:nvPr/>
        </p:nvSpPr>
        <p:spPr>
          <a:xfrm>
            <a:off x="288426" y="1583065"/>
            <a:ext cx="16705264" cy="759834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cxnSp>
        <p:nvCxnSpPr>
          <p:cNvPr id="4" name="Straight Connector 3"/>
          <p:cNvCxnSpPr>
            <a:stCxn id="3" idx="0"/>
            <a:endCxn id="3" idx="2"/>
          </p:cNvCxnSpPr>
          <p:nvPr/>
        </p:nvCxnSpPr>
        <p:spPr>
          <a:xfrm>
            <a:off x="8641058" y="1583065"/>
            <a:ext cx="0" cy="7598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8426" y="1583066"/>
            <a:ext cx="8352632" cy="7598340"/>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Problem Overview</a:t>
            </a:r>
          </a:p>
          <a:p>
            <a:pPr algn="just">
              <a:spcAft>
                <a:spcPts val="600"/>
              </a:spcAft>
            </a:pPr>
            <a:r>
              <a:rPr lang="en-AU" sz="2000" b="1" dirty="0" smtClean="0"/>
              <a:t>Attitude estimation </a:t>
            </a:r>
            <a:r>
              <a:rPr lang="en-AU" sz="2000" dirty="0" smtClean="0"/>
              <a:t>is the task of constructing an estimate of the full 3D orientation of a body relative to some global fixed frame, based on a finite history of sensor measurements.</a:t>
            </a:r>
          </a:p>
          <a:p>
            <a:pPr algn="just">
              <a:spcAft>
                <a:spcPts val="600"/>
              </a:spcAft>
            </a:pPr>
            <a:r>
              <a:rPr lang="en-AU" sz="2000" dirty="0" smtClean="0"/>
              <a:t>Knowledge of how a body is oriented relative to the world is frequently invaluable information for the purposes of localisation and/or control.</a:t>
            </a:r>
          </a:p>
          <a:p>
            <a:pPr algn="just">
              <a:spcAft>
                <a:spcPts val="600"/>
              </a:spcAft>
            </a:pPr>
            <a:r>
              <a:rPr lang="en-AU" sz="2000" b="1" dirty="0" smtClean="0"/>
              <a:t>We propose </a:t>
            </a:r>
            <a:r>
              <a:rPr lang="en-AU" sz="2000" dirty="0" smtClean="0"/>
              <a:t>an attitude estimator that fuses 3-axis </a:t>
            </a:r>
            <a:r>
              <a:rPr lang="en-AU" sz="2000" b="1" dirty="0" smtClean="0"/>
              <a:t>gyroscope</a:t>
            </a:r>
            <a:r>
              <a:rPr lang="en-AU" sz="2000" dirty="0" smtClean="0"/>
              <a:t>, </a:t>
            </a:r>
            <a:r>
              <a:rPr lang="en-AU" sz="2000" b="1" dirty="0" smtClean="0"/>
              <a:t>accelerometer</a:t>
            </a:r>
            <a:r>
              <a:rPr lang="en-AU" sz="2000" dirty="0" smtClean="0"/>
              <a:t> and </a:t>
            </a:r>
            <a:r>
              <a:rPr lang="en-AU" sz="2000" b="1" dirty="0" smtClean="0"/>
              <a:t>magnetometer</a:t>
            </a:r>
            <a:r>
              <a:rPr lang="en-AU" sz="2000" dirty="0" smtClean="0"/>
              <a:t> data into a quaternion orientation estimate.</a:t>
            </a:r>
          </a:p>
          <a:p>
            <a:pPr algn="just">
              <a:spcAft>
                <a:spcPts val="600"/>
              </a:spcAft>
            </a:pPr>
            <a:r>
              <a:rPr lang="en-AU" sz="2000" dirty="0" smtClean="0"/>
              <a:t>The estimator should be able to function well with </a:t>
            </a:r>
            <a:r>
              <a:rPr lang="en-AU" sz="2000" b="1" dirty="0" smtClean="0"/>
              <a:t>low cost hardware</a:t>
            </a:r>
            <a:r>
              <a:rPr lang="en-AU" sz="2000" dirty="0" smtClean="0"/>
              <a:t>. This means that the estimator must be </a:t>
            </a:r>
            <a:r>
              <a:rPr lang="en-AU" sz="2000" b="1" dirty="0" smtClean="0"/>
              <a:t>computationally efficient </a:t>
            </a:r>
            <a:r>
              <a:rPr lang="en-AU" sz="2000" dirty="0" smtClean="0"/>
              <a:t>(slow processor), and be able to cope with </a:t>
            </a:r>
            <a:r>
              <a:rPr lang="en-AU" sz="2000" b="1" dirty="0" smtClean="0"/>
              <a:t>high noise inputs </a:t>
            </a:r>
            <a:r>
              <a:rPr lang="en-AU" sz="2000" dirty="0" smtClean="0"/>
              <a:t>without excessively sacrificing estimator response. The estimator should also be uniformly robust and stable.</a:t>
            </a:r>
            <a:endParaRPr lang="en-AU" sz="2000" dirty="0"/>
          </a:p>
        </p:txBody>
      </p:sp>
      <p:sp>
        <p:nvSpPr>
          <p:cNvPr id="9" name="TextBox 8"/>
          <p:cNvSpPr txBox="1"/>
          <p:nvPr/>
        </p:nvSpPr>
        <p:spPr>
          <a:xfrm>
            <a:off x="8641394" y="1583066"/>
            <a:ext cx="8352296" cy="7598340"/>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Gyroscope Measurements</a:t>
            </a:r>
          </a:p>
          <a:p>
            <a:pPr algn="just">
              <a:spcAft>
                <a:spcPts val="600"/>
              </a:spcAft>
            </a:pPr>
            <a:r>
              <a:rPr lang="en-AU" sz="2000" dirty="0" smtClean="0"/>
              <a:t>This sensor is assumed to measure the </a:t>
            </a:r>
            <a:r>
              <a:rPr lang="en-AU" sz="2000" b="1" dirty="0" smtClean="0"/>
              <a:t>angular velocity </a:t>
            </a:r>
            <a:r>
              <a:rPr lang="en-AU" sz="2000" dirty="0" smtClean="0"/>
              <a:t>of the body, in body-fixed coordinates. The measurement is assumed to be affected by a gyroscope bias b</a:t>
            </a:r>
            <a:r>
              <a:rPr lang="el-GR" sz="2000" baseline="-25000" dirty="0" smtClean="0"/>
              <a:t>Ω</a:t>
            </a:r>
            <a:r>
              <a:rPr lang="en-AU" sz="2000" dirty="0" smtClean="0"/>
              <a:t>, and zero-mean sensor noise v</a:t>
            </a:r>
            <a:r>
              <a:rPr lang="el-GR" sz="2000" baseline="-25000" dirty="0" smtClean="0"/>
              <a:t>Ω</a:t>
            </a:r>
            <a:r>
              <a:rPr lang="en-AU" sz="2000" dirty="0" smtClean="0"/>
              <a:t>. That is,</a:t>
            </a:r>
          </a:p>
          <a:p>
            <a:pPr algn="just">
              <a:spcAft>
                <a:spcPts val="600"/>
              </a:spcAft>
            </a:pPr>
            <a:endParaRPr lang="en-AU" sz="2800" dirty="0" smtClean="0"/>
          </a:p>
          <a:p>
            <a:pPr algn="just">
              <a:spcAft>
                <a:spcPts val="600"/>
              </a:spcAft>
            </a:pPr>
            <a:r>
              <a:rPr lang="en-AU" sz="2000" b="1" u="sng" dirty="0" smtClean="0">
                <a:solidFill>
                  <a:srgbClr val="3F6EA7"/>
                </a:solidFill>
              </a:rPr>
              <a:t>Accelerometer Measurements</a:t>
            </a:r>
            <a:endParaRPr lang="en-AU" sz="2000" b="1" u="sng" dirty="0">
              <a:solidFill>
                <a:srgbClr val="3F6EA7"/>
              </a:solidFill>
            </a:endParaRPr>
          </a:p>
          <a:p>
            <a:pPr algn="just">
              <a:spcAft>
                <a:spcPts val="600"/>
              </a:spcAft>
            </a:pPr>
            <a:r>
              <a:rPr lang="en-AU" sz="2000" dirty="0" smtClean="0"/>
              <a:t>This sensor is assumed to provide a measure of the </a:t>
            </a:r>
            <a:r>
              <a:rPr lang="en-AU" sz="2000" b="1" dirty="0" smtClean="0"/>
              <a:t>proper acceleration </a:t>
            </a:r>
            <a:r>
              <a:rPr lang="en-AU" sz="2000" dirty="0" smtClean="0"/>
              <a:t>of the body. This corresponds to the combination of inertial acceleration and gravity, where the latter component is </a:t>
            </a:r>
            <a:r>
              <a:rPr lang="en-AU" sz="2000" b="1" dirty="0" smtClean="0"/>
              <a:t>assumed to dominate</a:t>
            </a:r>
            <a:r>
              <a:rPr lang="en-AU" sz="2000" dirty="0" smtClean="0"/>
              <a:t>. The measurement is assumed to be affected by a time-invariant bias </a:t>
            </a:r>
            <a:r>
              <a:rPr lang="en-AU" sz="2000" dirty="0" err="1" smtClean="0"/>
              <a:t>b</a:t>
            </a:r>
            <a:r>
              <a:rPr lang="en-AU" sz="2000" baseline="-25000" dirty="0" err="1" smtClean="0"/>
              <a:t>a</a:t>
            </a:r>
            <a:r>
              <a:rPr lang="en-AU" sz="2000" dirty="0" smtClean="0"/>
              <a:t>, and zero-mean sensor noise </a:t>
            </a:r>
            <a:r>
              <a:rPr lang="en-AU" sz="2000" dirty="0" err="1" smtClean="0"/>
              <a:t>v</a:t>
            </a:r>
            <a:r>
              <a:rPr lang="en-AU" sz="2000" baseline="-25000" dirty="0" err="1" smtClean="0"/>
              <a:t>a</a:t>
            </a:r>
            <a:r>
              <a:rPr lang="en-AU" sz="2000" dirty="0" err="1" smtClean="0"/>
              <a:t>.</a:t>
            </a:r>
            <a:r>
              <a:rPr lang="en-AU" sz="2000" dirty="0" smtClean="0"/>
              <a:t> An accelerometer calibration should be used to estimate </a:t>
            </a:r>
            <a:r>
              <a:rPr lang="en-AU" sz="2000" baseline="30000" dirty="0" err="1" smtClean="0"/>
              <a:t>B</a:t>
            </a:r>
            <a:r>
              <a:rPr lang="en-AU" sz="2000" dirty="0" err="1" smtClean="0"/>
              <a:t>z</a:t>
            </a:r>
            <a:r>
              <a:rPr lang="en-AU" sz="2000" baseline="-25000" dirty="0" err="1" smtClean="0"/>
              <a:t>G</a:t>
            </a:r>
            <a:r>
              <a:rPr lang="en-AU" sz="2000" dirty="0" smtClean="0"/>
              <a:t>. That is,</a:t>
            </a:r>
          </a:p>
          <a:p>
            <a:pPr algn="just">
              <a:spcAft>
                <a:spcPts val="600"/>
              </a:spcAft>
            </a:pPr>
            <a:endParaRPr lang="en-AU" sz="2800" dirty="0" smtClean="0"/>
          </a:p>
          <a:p>
            <a:pPr algn="just">
              <a:spcAft>
                <a:spcPts val="600"/>
              </a:spcAft>
            </a:pPr>
            <a:endParaRPr lang="en-AU" sz="2800" dirty="0"/>
          </a:p>
          <a:p>
            <a:pPr algn="just">
              <a:spcAft>
                <a:spcPts val="600"/>
              </a:spcAft>
            </a:pPr>
            <a:r>
              <a:rPr lang="en-AU" sz="2000" b="1" u="sng" dirty="0" smtClean="0">
                <a:solidFill>
                  <a:srgbClr val="3F6EA7"/>
                </a:solidFill>
              </a:rPr>
              <a:t>Magnetometer Measurements</a:t>
            </a:r>
            <a:endParaRPr lang="en-AU" sz="2000" b="1" u="sng" dirty="0">
              <a:solidFill>
                <a:srgbClr val="3F6EA7"/>
              </a:solidFill>
            </a:endParaRPr>
          </a:p>
          <a:p>
            <a:pPr algn="just">
              <a:spcAft>
                <a:spcPts val="600"/>
              </a:spcAft>
            </a:pPr>
            <a:r>
              <a:rPr lang="en-AU" sz="2000" dirty="0" smtClean="0"/>
              <a:t>This sensor is assumed to provide a measure of the strength and direction of the </a:t>
            </a:r>
            <a:r>
              <a:rPr lang="en-AU" sz="2000" b="1" dirty="0" smtClean="0"/>
              <a:t>Earth’s magnetic field</a:t>
            </a:r>
            <a:r>
              <a:rPr lang="en-AU" sz="2000" dirty="0" smtClean="0"/>
              <a:t>, in body-fixed coordinates. The measurement is assumed to be affected by a time-invariant bias </a:t>
            </a:r>
            <a:r>
              <a:rPr lang="en-AU" sz="2000" dirty="0" err="1" smtClean="0"/>
              <a:t>b</a:t>
            </a:r>
            <a:r>
              <a:rPr lang="en-AU" sz="2000" baseline="-25000" dirty="0" err="1" smtClean="0"/>
              <a:t>m</a:t>
            </a:r>
            <a:r>
              <a:rPr lang="en-AU" sz="2000" dirty="0" smtClean="0"/>
              <a:t>, and zero-mean sensor noise </a:t>
            </a:r>
            <a:r>
              <a:rPr lang="en-AU" sz="2000" dirty="0" err="1" smtClean="0"/>
              <a:t>v</a:t>
            </a:r>
            <a:r>
              <a:rPr lang="en-AU" sz="2000" baseline="-25000" dirty="0" err="1"/>
              <a:t>m</a:t>
            </a:r>
            <a:r>
              <a:rPr lang="en-AU" sz="2000" dirty="0" smtClean="0"/>
              <a:t>. A hard-iron magnetometer calibration is assumed. That is,</a:t>
            </a:r>
          </a:p>
        </p:txBody>
      </p:sp>
      <p:pic>
        <p:nvPicPr>
          <p:cNvPr id="5122" name="Picture 2" descr="C:\Users\Phil\Documents\My LaTeX Documents\Attitude Estimation\presentation\images\AE_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763" y="5869037"/>
            <a:ext cx="4097958" cy="316835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hil\Documents\My LaTeX Documents\Attitude Estimation\presentation\images\MeasGyroFor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4849" y="3124447"/>
            <a:ext cx="2945386" cy="3200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hil\Documents\My LaTeX Documents\Attitude Estimation\presentation\images\MeasMagFor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6873" y="8265612"/>
            <a:ext cx="6321338" cy="73539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hil\Documents\My LaTeX Documents\Attitude Estimation\presentation\images\MeasAccForma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7863" y="5652255"/>
            <a:ext cx="5959357" cy="68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389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7834" y="1260525"/>
            <a:ext cx="16705856"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Complementary Filtering</a:t>
            </a:r>
            <a:endParaRPr lang="en-AU" sz="2000" dirty="0">
              <a:solidFill>
                <a:schemeClr val="bg1"/>
              </a:solidFill>
            </a:endParaRPr>
          </a:p>
        </p:txBody>
      </p:sp>
      <p:sp>
        <p:nvSpPr>
          <p:cNvPr id="3" name="Rectangle 2"/>
          <p:cNvSpPr/>
          <p:nvPr/>
        </p:nvSpPr>
        <p:spPr>
          <a:xfrm>
            <a:off x="288426" y="1583065"/>
            <a:ext cx="16705264" cy="7598339"/>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cxnSp>
        <p:nvCxnSpPr>
          <p:cNvPr id="4" name="Straight Connector 3"/>
          <p:cNvCxnSpPr>
            <a:stCxn id="3" idx="0"/>
            <a:endCxn id="3" idx="2"/>
          </p:cNvCxnSpPr>
          <p:nvPr/>
        </p:nvCxnSpPr>
        <p:spPr>
          <a:xfrm>
            <a:off x="8641058" y="1583065"/>
            <a:ext cx="0" cy="75983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40762" y="1583065"/>
            <a:ext cx="8352928" cy="7598339"/>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3D Nonlinear Passive Complementary Filter</a:t>
            </a:r>
          </a:p>
          <a:p>
            <a:pPr algn="just">
              <a:spcAft>
                <a:spcPts val="600"/>
              </a:spcAft>
            </a:pPr>
            <a:r>
              <a:rPr lang="en-AU" sz="2000" dirty="0" smtClean="0"/>
              <a:t>Let {B} be the </a:t>
            </a:r>
            <a:r>
              <a:rPr lang="en-AU" sz="2000" b="1" dirty="0" smtClean="0"/>
              <a:t>body-fixed frame</a:t>
            </a:r>
            <a:r>
              <a:rPr lang="en-AU" sz="2000" dirty="0" smtClean="0"/>
              <a:t>, {G} be the </a:t>
            </a:r>
            <a:r>
              <a:rPr lang="en-AU" sz="2000" b="1" dirty="0" smtClean="0"/>
              <a:t>global frame</a:t>
            </a:r>
            <a:r>
              <a:rPr lang="en-AU" sz="2000" dirty="0" smtClean="0"/>
              <a:t>, and {E} be the estimated body-fixed frame relative to the global frame {G}, based on the current quaternion orientation estimate.</a:t>
            </a:r>
          </a:p>
          <a:p>
            <a:pPr algn="just">
              <a:spcAft>
                <a:spcPts val="600"/>
              </a:spcAft>
            </a:pPr>
            <a:r>
              <a:rPr lang="en-AU" sz="2000" dirty="0" smtClean="0"/>
              <a:t>Based on the accelerometer and magnetometer measurements, </a:t>
            </a:r>
            <a:r>
              <a:rPr lang="en-AU" sz="2000" dirty="0"/>
              <a:t>w</a:t>
            </a:r>
            <a:r>
              <a:rPr lang="en-AU" sz="2000" dirty="0" smtClean="0"/>
              <a:t>e first construct a ‘measured’ orientation </a:t>
            </a:r>
            <a:r>
              <a:rPr lang="en-AU" sz="2000" dirty="0" err="1" smtClean="0"/>
              <a:t>q</a:t>
            </a:r>
            <a:r>
              <a:rPr lang="en-AU" sz="2000" baseline="-25000" dirty="0" err="1" smtClean="0"/>
              <a:t>y</a:t>
            </a:r>
            <a:r>
              <a:rPr lang="en-AU" sz="2000" dirty="0" smtClean="0"/>
              <a:t>. This is the purpose of the </a:t>
            </a:r>
            <a:r>
              <a:rPr lang="en-AU" sz="2000" dirty="0" smtClean="0">
                <a:hlinkClick r:id="rId2" action="ppaction://hlinksldjump"/>
              </a:rPr>
              <a:t>orientation resolution methods</a:t>
            </a:r>
            <a:r>
              <a:rPr lang="en-AU" sz="2000" dirty="0" smtClean="0"/>
              <a:t>. The </a:t>
            </a:r>
            <a:r>
              <a:rPr lang="en-AU" sz="2000" b="1" dirty="0" smtClean="0"/>
              <a:t>estimated rotation error</a:t>
            </a:r>
            <a:r>
              <a:rPr lang="en-AU" sz="2000" dirty="0" smtClean="0"/>
              <a:t> can then be calculated, and the axis of this is used for the corrective error feedback term </a:t>
            </a:r>
            <a:r>
              <a:rPr lang="el-GR" sz="2000" dirty="0" smtClean="0"/>
              <a:t>Ω</a:t>
            </a:r>
            <a:r>
              <a:rPr lang="en-AU" sz="2000" baseline="-25000" dirty="0"/>
              <a:t>e</a:t>
            </a:r>
            <a:r>
              <a:rPr lang="en-AU" sz="2000" dirty="0" smtClean="0"/>
              <a:t>. That is,</a:t>
            </a:r>
          </a:p>
          <a:p>
            <a:pPr algn="just">
              <a:spcAft>
                <a:spcPts val="600"/>
              </a:spcAft>
            </a:pPr>
            <a:endParaRPr lang="en-AU" sz="4000" dirty="0"/>
          </a:p>
          <a:p>
            <a:pPr algn="just">
              <a:spcAft>
                <a:spcPts val="600"/>
              </a:spcAft>
            </a:pPr>
            <a:r>
              <a:rPr lang="en-AU" sz="2000" dirty="0" smtClean="0"/>
              <a:t>The calculated </a:t>
            </a:r>
            <a:r>
              <a:rPr lang="en-AU" sz="2000" b="1" dirty="0" smtClean="0"/>
              <a:t>update angular velocity </a:t>
            </a:r>
            <a:r>
              <a:rPr lang="el-GR" sz="2000" dirty="0" smtClean="0"/>
              <a:t>Ω</a:t>
            </a:r>
            <a:r>
              <a:rPr lang="en-AU" sz="2000" dirty="0" smtClean="0"/>
              <a:t> is applied to the current quaternion orientation estimate, and the </a:t>
            </a:r>
            <a:r>
              <a:rPr lang="en-AU" sz="2000" b="1" dirty="0" smtClean="0"/>
              <a:t>gyroscope bias estimate </a:t>
            </a:r>
            <a:r>
              <a:rPr lang="en-AU" sz="2000" dirty="0" smtClean="0"/>
              <a:t>is updated based on the corrective error </a:t>
            </a:r>
            <a:r>
              <a:rPr lang="en-AU" sz="2000" dirty="0"/>
              <a:t>feedback term </a:t>
            </a:r>
            <a:r>
              <a:rPr lang="el-GR" sz="2000" dirty="0"/>
              <a:t>Ω</a:t>
            </a:r>
            <a:r>
              <a:rPr lang="en-AU" sz="2000" baseline="-25000" dirty="0"/>
              <a:t>e</a:t>
            </a:r>
            <a:r>
              <a:rPr lang="en-AU" sz="2000" dirty="0" smtClean="0"/>
              <a:t>. That is,</a:t>
            </a:r>
          </a:p>
          <a:p>
            <a:pPr algn="just">
              <a:spcAft>
                <a:spcPts val="600"/>
              </a:spcAft>
            </a:pPr>
            <a:endParaRPr lang="en-AU" sz="4000" dirty="0"/>
          </a:p>
          <a:p>
            <a:pPr algn="just">
              <a:spcAft>
                <a:spcPts val="600"/>
              </a:spcAft>
            </a:pPr>
            <a:r>
              <a:rPr lang="en-AU" sz="2000" dirty="0" smtClean="0"/>
              <a:t>The similarity of the passive complementary filter to the 1D filter presented on the left should become apparent when contrasting the filter equations.</a:t>
            </a:r>
          </a:p>
        </p:txBody>
      </p:sp>
      <p:pic>
        <p:nvPicPr>
          <p:cNvPr id="1026" name="Picture 2" descr="C:\Users\Phil\Documents\My LaTeX Documents\Attitude Estimation\presentation\images\FilterEqns1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166" y="4763691"/>
            <a:ext cx="2137596" cy="12116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Documents\My LaTeX Documents\Attitude Estimation\presentation\images\FilterEqns1DLege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437" y="4308357"/>
            <a:ext cx="4534293" cy="2122354"/>
          </a:xfrm>
          <a:prstGeom prst="rect">
            <a:avLst/>
          </a:prstGeom>
          <a:noFill/>
          <a:extLst>
            <a:ext uri="{909E8E84-426E-40DD-AFC4-6F175D3DCCD1}">
              <a14:hiddenFill xmlns:a14="http://schemas.microsoft.com/office/drawing/2010/main">
                <a:solidFill>
                  <a:srgbClr val="FFFFFF"/>
                </a:solidFill>
              </a14:hiddenFill>
            </a:ext>
          </a:extLst>
        </p:spPr>
      </p:pic>
      <p:grpSp>
        <p:nvGrpSpPr>
          <p:cNvPr id="1053" name="Group 1052"/>
          <p:cNvGrpSpPr/>
          <p:nvPr/>
        </p:nvGrpSpPr>
        <p:grpSpPr>
          <a:xfrm>
            <a:off x="6743154" y="2145711"/>
            <a:ext cx="1728192" cy="1777210"/>
            <a:chOff x="6696546" y="1931587"/>
            <a:chExt cx="1728192" cy="1777210"/>
          </a:xfrm>
        </p:grpSpPr>
        <p:grpSp>
          <p:nvGrpSpPr>
            <p:cNvPr id="18" name="Group 17"/>
            <p:cNvGrpSpPr/>
            <p:nvPr/>
          </p:nvGrpSpPr>
          <p:grpSpPr>
            <a:xfrm rot="20263275">
              <a:off x="7076733" y="1931587"/>
              <a:ext cx="792088" cy="1477514"/>
              <a:chOff x="7272610" y="2196629"/>
              <a:chExt cx="792088" cy="1477514"/>
            </a:xfrm>
          </p:grpSpPr>
          <p:sp>
            <p:nvSpPr>
              <p:cNvPr id="11" name="Rounded Rectangle 10"/>
              <p:cNvSpPr/>
              <p:nvPr/>
            </p:nvSpPr>
            <p:spPr>
              <a:xfrm>
                <a:off x="7272610" y="2196629"/>
                <a:ext cx="792088" cy="147751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grpSp>
            <p:nvGrpSpPr>
              <p:cNvPr id="14" name="Group 13"/>
              <p:cNvGrpSpPr/>
              <p:nvPr/>
            </p:nvGrpSpPr>
            <p:grpSpPr>
              <a:xfrm>
                <a:off x="7560662" y="2827394"/>
                <a:ext cx="215984" cy="215984"/>
                <a:chOff x="-478576" y="5581005"/>
                <a:chExt cx="360000" cy="360000"/>
              </a:xfrm>
            </p:grpSpPr>
            <p:sp>
              <p:nvSpPr>
                <p:cNvPr id="13" name="Oval 12"/>
                <p:cNvSpPr/>
                <p:nvPr/>
              </p:nvSpPr>
              <p:spPr>
                <a:xfrm>
                  <a:off x="-478576" y="5581005"/>
                  <a:ext cx="360000" cy="360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5" name="Pie 14"/>
                <p:cNvSpPr>
                  <a:spLocks noChangeAspect="1"/>
                </p:cNvSpPr>
                <p:nvPr/>
              </p:nvSpPr>
              <p:spPr>
                <a:xfrm rot="16200000">
                  <a:off x="-478576" y="5581005"/>
                  <a:ext cx="360000" cy="360000"/>
                </a:xfrm>
                <a:prstGeom prst="pie">
                  <a:avLst>
                    <a:gd name="adj1" fmla="val 10808431"/>
                    <a:gd name="adj2" fmla="val 16200000"/>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17" name="Pie 16"/>
                <p:cNvSpPr>
                  <a:spLocks noChangeAspect="1"/>
                </p:cNvSpPr>
                <p:nvPr/>
              </p:nvSpPr>
              <p:spPr>
                <a:xfrm rot="5400000">
                  <a:off x="-478576" y="5581005"/>
                  <a:ext cx="360000" cy="360000"/>
                </a:xfrm>
                <a:prstGeom prst="pie">
                  <a:avLst>
                    <a:gd name="adj1" fmla="val 10808431"/>
                    <a:gd name="adj2" fmla="val 16200000"/>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12" name="Pie 11"/>
                <p:cNvSpPr>
                  <a:spLocks noChangeAspect="1"/>
                </p:cNvSpPr>
                <p:nvPr/>
              </p:nvSpPr>
              <p:spPr>
                <a:xfrm>
                  <a:off x="-478576" y="5581005"/>
                  <a:ext cx="360000" cy="360000"/>
                </a:xfrm>
                <a:prstGeom prst="pie">
                  <a:avLst>
                    <a:gd name="adj1" fmla="val 10808431"/>
                    <a:gd name="adj2" fmla="val 16200000"/>
                  </a:avLst>
                </a:prstGeom>
                <a:solidFill>
                  <a:schemeClr val="tx1"/>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16" name="Pie 15"/>
                <p:cNvSpPr>
                  <a:spLocks noChangeAspect="1"/>
                </p:cNvSpPr>
                <p:nvPr/>
              </p:nvSpPr>
              <p:spPr>
                <a:xfrm rot="10800000">
                  <a:off x="-478576" y="5581005"/>
                  <a:ext cx="360000" cy="360000"/>
                </a:xfrm>
                <a:prstGeom prst="pie">
                  <a:avLst>
                    <a:gd name="adj1" fmla="val 10808431"/>
                    <a:gd name="adj2" fmla="val 16200000"/>
                  </a:avLst>
                </a:prstGeom>
                <a:solidFill>
                  <a:schemeClr val="tx1"/>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grpSp>
        </p:grpSp>
        <p:grpSp>
          <p:nvGrpSpPr>
            <p:cNvPr id="1035" name="Group 1034"/>
            <p:cNvGrpSpPr/>
            <p:nvPr/>
          </p:nvGrpSpPr>
          <p:grpSpPr>
            <a:xfrm>
              <a:off x="6696546" y="3609546"/>
              <a:ext cx="1728192" cy="99251"/>
              <a:chOff x="6696546" y="3708797"/>
              <a:chExt cx="1728192" cy="99251"/>
            </a:xfrm>
          </p:grpSpPr>
          <p:cxnSp>
            <p:nvCxnSpPr>
              <p:cNvPr id="36" name="Straight Connector 35"/>
              <p:cNvCxnSpPr/>
              <p:nvPr/>
            </p:nvCxnSpPr>
            <p:spPr>
              <a:xfrm>
                <a:off x="6696546" y="3708797"/>
                <a:ext cx="1728192"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V="1">
                <a:off x="7532666" y="3708797"/>
                <a:ext cx="55952" cy="98076"/>
              </a:xfrm>
              <a:prstGeom prst="line">
                <a:avLst/>
              </a:prstGeom>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flipV="1">
                <a:off x="7624106" y="3709972"/>
                <a:ext cx="55952" cy="98076"/>
              </a:xfrm>
              <a:prstGeom prst="line">
                <a:avLst/>
              </a:prstGeom>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7441226" y="3708797"/>
                <a:ext cx="55952" cy="98076"/>
              </a:xfrm>
              <a:prstGeom prst="line">
                <a:avLst/>
              </a:prstGeom>
              <a:effectLst/>
            </p:spPr>
            <p:style>
              <a:lnRef idx="2">
                <a:schemeClr val="dk1"/>
              </a:lnRef>
              <a:fillRef idx="0">
                <a:schemeClr val="dk1"/>
              </a:fillRef>
              <a:effectRef idx="1">
                <a:schemeClr val="dk1"/>
              </a:effectRef>
              <a:fontRef idx="minor">
                <a:schemeClr val="tx1"/>
              </a:fontRef>
            </p:style>
          </p:cxnSp>
        </p:grpSp>
        <p:sp>
          <p:nvSpPr>
            <p:cNvPr id="1048" name="Arc 1047"/>
            <p:cNvSpPr/>
            <p:nvPr/>
          </p:nvSpPr>
          <p:spPr>
            <a:xfrm>
              <a:off x="6849774" y="2050916"/>
              <a:ext cx="1238856" cy="1238856"/>
            </a:xfrm>
            <a:prstGeom prst="arc">
              <a:avLst>
                <a:gd name="adj1" fmla="val 14907106"/>
                <a:gd name="adj2" fmla="val 16212185"/>
              </a:avLst>
            </a:prstGeom>
            <a:ln w="1905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49" name="TextBox 1048"/>
            <p:cNvSpPr txBox="1"/>
            <p:nvPr/>
          </p:nvSpPr>
          <p:spPr>
            <a:xfrm>
              <a:off x="7290155" y="2045998"/>
              <a:ext cx="208632" cy="307777"/>
            </a:xfrm>
            <a:prstGeom prst="rect">
              <a:avLst/>
            </a:prstGeom>
            <a:noFill/>
          </p:spPr>
          <p:txBody>
            <a:bodyPr wrap="square" rtlCol="0" anchor="ctr">
              <a:spAutoFit/>
            </a:bodyPr>
            <a:lstStyle/>
            <a:p>
              <a:pPr algn="ctr"/>
              <a:r>
                <a:rPr lang="el-GR" sz="1400" dirty="0" smtClean="0">
                  <a:solidFill>
                    <a:schemeClr val="accent4"/>
                  </a:solidFill>
                </a:rPr>
                <a:t>θ</a:t>
              </a:r>
              <a:endParaRPr lang="en-AU" sz="1400" dirty="0">
                <a:solidFill>
                  <a:schemeClr val="accent4"/>
                </a:solidFill>
              </a:endParaRPr>
            </a:p>
          </p:txBody>
        </p:sp>
        <p:cxnSp>
          <p:nvCxnSpPr>
            <p:cNvPr id="63" name="Straight Connector 62"/>
            <p:cNvCxnSpPr/>
            <p:nvPr/>
          </p:nvCxnSpPr>
          <p:spPr>
            <a:xfrm>
              <a:off x="7472777" y="2670810"/>
              <a:ext cx="0" cy="533931"/>
            </a:xfrm>
            <a:prstGeom prst="line">
              <a:avLst/>
            </a:prstGeom>
            <a:ln w="19050">
              <a:solidFill>
                <a:schemeClr val="accent3"/>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232872" y="2738403"/>
              <a:ext cx="320150" cy="307777"/>
            </a:xfrm>
            <a:prstGeom prst="rect">
              <a:avLst/>
            </a:prstGeom>
            <a:noFill/>
          </p:spPr>
          <p:txBody>
            <a:bodyPr wrap="square" rtlCol="0" anchor="ctr">
              <a:spAutoFit/>
            </a:bodyPr>
            <a:lstStyle/>
            <a:p>
              <a:pPr algn="ctr"/>
              <a:r>
                <a:rPr lang="en-AU" sz="1400" dirty="0" smtClean="0">
                  <a:solidFill>
                    <a:schemeClr val="accent3"/>
                  </a:solidFill>
                </a:rPr>
                <a:t>g</a:t>
              </a:r>
              <a:endParaRPr lang="en-AU" sz="1400" dirty="0">
                <a:solidFill>
                  <a:schemeClr val="accent3"/>
                </a:solidFill>
              </a:endParaRPr>
            </a:p>
          </p:txBody>
        </p:sp>
        <p:sp>
          <p:nvSpPr>
            <p:cNvPr id="68" name="Arc 67"/>
            <p:cNvSpPr/>
            <p:nvPr/>
          </p:nvSpPr>
          <p:spPr>
            <a:xfrm>
              <a:off x="7244274" y="2441841"/>
              <a:ext cx="457006" cy="457006"/>
            </a:xfrm>
            <a:prstGeom prst="arc">
              <a:avLst>
                <a:gd name="adj1" fmla="val 9441080"/>
                <a:gd name="adj2" fmla="val 20383553"/>
              </a:avLst>
            </a:prstGeom>
            <a:ln w="1905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57" name="Straight Connector 56"/>
            <p:cNvCxnSpPr/>
            <p:nvPr/>
          </p:nvCxnSpPr>
          <p:spPr>
            <a:xfrm>
              <a:off x="7472777" y="1980605"/>
              <a:ext cx="0" cy="57606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a:endCxn id="17" idx="2"/>
            </p:cNvCxnSpPr>
            <p:nvPr/>
          </p:nvCxnSpPr>
          <p:spPr>
            <a:xfrm>
              <a:off x="7225665" y="2067185"/>
              <a:ext cx="206171" cy="503229"/>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907490" y="2261592"/>
              <a:ext cx="504056" cy="307777"/>
            </a:xfrm>
            <a:prstGeom prst="rect">
              <a:avLst/>
            </a:prstGeom>
            <a:noFill/>
          </p:spPr>
          <p:txBody>
            <a:bodyPr wrap="square" rtlCol="0" anchor="ctr">
              <a:spAutoFit/>
            </a:bodyPr>
            <a:lstStyle/>
            <a:p>
              <a:pPr algn="ctr"/>
              <a:r>
                <a:rPr lang="el-GR" sz="1400" dirty="0" smtClean="0">
                  <a:solidFill>
                    <a:schemeClr val="accent5"/>
                  </a:solidFill>
                </a:rPr>
                <a:t>ω</a:t>
              </a:r>
              <a:r>
                <a:rPr lang="en-AU" sz="1400" baseline="-25000" dirty="0" smtClean="0">
                  <a:solidFill>
                    <a:schemeClr val="accent5"/>
                  </a:solidFill>
                </a:rPr>
                <a:t>y</a:t>
              </a:r>
              <a:endParaRPr lang="en-AU" sz="1400" baseline="-25000" dirty="0">
                <a:solidFill>
                  <a:schemeClr val="accent5"/>
                </a:solidFill>
              </a:endParaRPr>
            </a:p>
          </p:txBody>
        </p:sp>
      </p:grpSp>
      <p:sp>
        <p:nvSpPr>
          <p:cNvPr id="9" name="TextBox 8"/>
          <p:cNvSpPr txBox="1"/>
          <p:nvPr/>
        </p:nvSpPr>
        <p:spPr>
          <a:xfrm>
            <a:off x="288427" y="1583066"/>
            <a:ext cx="6380597" cy="2701796"/>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1D Linear Complementary Filter</a:t>
            </a:r>
          </a:p>
          <a:p>
            <a:pPr algn="just">
              <a:spcAft>
                <a:spcPts val="600"/>
              </a:spcAft>
            </a:pPr>
            <a:r>
              <a:rPr lang="en-AU" sz="2000" dirty="0" smtClean="0"/>
              <a:t>For simple 1D rotations within a plane, a </a:t>
            </a:r>
            <a:r>
              <a:rPr lang="en-AU" sz="2000" b="1" dirty="0" smtClean="0"/>
              <a:t>complementary filter </a:t>
            </a:r>
            <a:r>
              <a:rPr lang="en-AU" sz="2000" dirty="0" smtClean="0"/>
              <a:t>can be constructed that fuses the </a:t>
            </a:r>
            <a:r>
              <a:rPr lang="en-AU" sz="2000" b="1" dirty="0" smtClean="0"/>
              <a:t>low pass </a:t>
            </a:r>
            <a:r>
              <a:rPr lang="en-AU" sz="2000" dirty="0" smtClean="0"/>
              <a:t>attitude information from the accelerometer with the </a:t>
            </a:r>
            <a:r>
              <a:rPr lang="en-AU" sz="2000" b="1" dirty="0" smtClean="0"/>
              <a:t>high pass </a:t>
            </a:r>
            <a:r>
              <a:rPr lang="en-AU" sz="2000" dirty="0" smtClean="0"/>
              <a:t>attitude rate data from the gyroscope. This is achieved by integrating the angular velocity data and feeding the angle information back via a </a:t>
            </a:r>
            <a:r>
              <a:rPr lang="en-AU" sz="2000" b="1" dirty="0" smtClean="0"/>
              <a:t>proportional-integral</a:t>
            </a:r>
            <a:r>
              <a:rPr lang="en-AU" sz="2000" dirty="0" smtClean="0"/>
              <a:t> (PI) controller. The filter equations are given by</a:t>
            </a:r>
          </a:p>
        </p:txBody>
      </p:sp>
      <p:sp>
        <p:nvSpPr>
          <p:cNvPr id="71" name="TextBox 70"/>
          <p:cNvSpPr txBox="1"/>
          <p:nvPr/>
        </p:nvSpPr>
        <p:spPr>
          <a:xfrm>
            <a:off x="288427" y="6468811"/>
            <a:ext cx="8352631" cy="2712593"/>
          </a:xfrm>
          <a:prstGeom prst="rect">
            <a:avLst/>
          </a:prstGeom>
          <a:noFill/>
        </p:spPr>
        <p:txBody>
          <a:bodyPr wrap="square" lIns="144000" tIns="108000" rIns="144000" bIns="108000" rtlCol="0">
            <a:noAutofit/>
          </a:bodyPr>
          <a:lstStyle/>
          <a:p>
            <a:pPr algn="just">
              <a:spcAft>
                <a:spcPts val="600"/>
              </a:spcAft>
            </a:pPr>
            <a:r>
              <a:rPr lang="en-AU" sz="2000" dirty="0" smtClean="0"/>
              <a:t>The 1D filter may naïvely be implemented independently in two of three axes in the general 3D case, but this generally gives </a:t>
            </a:r>
            <a:r>
              <a:rPr lang="en-AU" sz="2000" b="1" dirty="0" smtClean="0"/>
              <a:t>unsatisfactory results </a:t>
            </a:r>
            <a:r>
              <a:rPr lang="en-AU" sz="2000" dirty="0" smtClean="0"/>
              <a:t>and fails to capture much of the dynamics of 3D rotations.</a:t>
            </a:r>
          </a:p>
          <a:p>
            <a:pPr algn="just">
              <a:spcAft>
                <a:spcPts val="600"/>
              </a:spcAft>
            </a:pPr>
            <a:r>
              <a:rPr lang="en-AU" sz="2000" b="1" u="sng" dirty="0" smtClean="0">
                <a:solidFill>
                  <a:srgbClr val="3F6EA7"/>
                </a:solidFill>
              </a:rPr>
              <a:t>Extension of Complementary Filtering to 3D</a:t>
            </a:r>
          </a:p>
          <a:p>
            <a:pPr algn="just">
              <a:spcAft>
                <a:spcPts val="600"/>
              </a:spcAft>
            </a:pPr>
            <a:r>
              <a:rPr lang="en-AU" sz="2000" dirty="0" smtClean="0"/>
              <a:t>It is desired to formulate a complementary filter on the full 3D rotation space that retains the positive frequency characteristics of the 1D filter. </a:t>
            </a:r>
            <a:r>
              <a:rPr lang="en-AU" sz="2000" dirty="0" err="1" smtClean="0"/>
              <a:t>Mahony</a:t>
            </a:r>
            <a:r>
              <a:rPr lang="en-AU" sz="2000" dirty="0" smtClean="0"/>
              <a:t> et al. published the </a:t>
            </a:r>
            <a:r>
              <a:rPr lang="en-AU" sz="2000" b="1" dirty="0" smtClean="0"/>
              <a:t>passive complementary filter </a:t>
            </a:r>
            <a:r>
              <a:rPr lang="en-AU" sz="2000" dirty="0" smtClean="0"/>
              <a:t>in [1].</a:t>
            </a:r>
          </a:p>
          <a:p>
            <a:pPr lvl="0" algn="just">
              <a:spcAft>
                <a:spcPts val="600"/>
              </a:spcAft>
            </a:pPr>
            <a:r>
              <a:rPr lang="en-AU" sz="900" dirty="0">
                <a:solidFill>
                  <a:prstClr val="black"/>
                </a:solidFill>
              </a:rPr>
              <a:t>[1] R. </a:t>
            </a:r>
            <a:r>
              <a:rPr lang="en-AU" sz="900" dirty="0" err="1">
                <a:solidFill>
                  <a:prstClr val="black"/>
                </a:solidFill>
              </a:rPr>
              <a:t>Mahony</a:t>
            </a:r>
            <a:r>
              <a:rPr lang="en-AU" sz="900" dirty="0">
                <a:solidFill>
                  <a:prstClr val="black"/>
                </a:solidFill>
              </a:rPr>
              <a:t>, T. Hamel, and J. </a:t>
            </a:r>
            <a:r>
              <a:rPr lang="en-AU" sz="900" dirty="0" err="1">
                <a:solidFill>
                  <a:prstClr val="black"/>
                </a:solidFill>
              </a:rPr>
              <a:t>Pflimlin</a:t>
            </a:r>
            <a:r>
              <a:rPr lang="en-AU" sz="900" dirty="0">
                <a:solidFill>
                  <a:prstClr val="black"/>
                </a:solidFill>
              </a:rPr>
              <a:t>, “Nonlinear complementary filters on the special orthogonal group,” IEEE Trans. Automat. Contr., vol. 53, no. 5, pp. 1203–1218, 2008</a:t>
            </a:r>
            <a:r>
              <a:rPr lang="en-AU" sz="900" dirty="0" smtClean="0">
                <a:solidFill>
                  <a:prstClr val="black"/>
                </a:solidFill>
              </a:rPr>
              <a:t>.</a:t>
            </a:r>
            <a:endParaRPr lang="en-AU" sz="900" dirty="0">
              <a:solidFill>
                <a:prstClr val="black"/>
              </a:solidFill>
            </a:endParaRPr>
          </a:p>
        </p:txBody>
      </p:sp>
      <p:pic>
        <p:nvPicPr>
          <p:cNvPr id="1055" name="Picture 5" descr="C:\Users\Phil\Documents\My LaTeX Documents\Attitude Estimation\presentation\images\FilterEqns3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1789" y="4478025"/>
            <a:ext cx="6370873" cy="3886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Phil\Documents\My LaTeX Documents\Attitude Estimation\presentation\images\FilterEqns3D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89283" y="6144624"/>
            <a:ext cx="3055885" cy="4381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Users\Phil\Documents\My LaTeX Documents\Attitude Estimation\presentation\images\FilterEqns3DLege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2594" y="7571521"/>
            <a:ext cx="7769264" cy="135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773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7834" y="1260525"/>
            <a:ext cx="16705856"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Orientation Resolution Methods</a:t>
            </a:r>
            <a:endParaRPr lang="en-AU" sz="2000" dirty="0">
              <a:solidFill>
                <a:schemeClr val="bg1"/>
              </a:solidFill>
            </a:endParaRPr>
          </a:p>
        </p:txBody>
      </p:sp>
      <p:sp>
        <p:nvSpPr>
          <p:cNvPr id="3" name="Rectangle 2"/>
          <p:cNvSpPr/>
          <p:nvPr/>
        </p:nvSpPr>
        <p:spPr>
          <a:xfrm>
            <a:off x="287834" y="1583065"/>
            <a:ext cx="16705856" cy="759834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5" name="TextBox 4"/>
          <p:cNvSpPr txBox="1"/>
          <p:nvPr/>
        </p:nvSpPr>
        <p:spPr>
          <a:xfrm>
            <a:off x="287834" y="1583065"/>
            <a:ext cx="8352928" cy="7598340"/>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Overview</a:t>
            </a:r>
          </a:p>
          <a:p>
            <a:pPr algn="just">
              <a:spcAft>
                <a:spcPts val="600"/>
              </a:spcAft>
            </a:pPr>
            <a:r>
              <a:rPr lang="en-AU" sz="2000" dirty="0" smtClean="0"/>
              <a:t>The </a:t>
            </a:r>
            <a:r>
              <a:rPr lang="en-AU" sz="2000" dirty="0" smtClean="0">
                <a:hlinkClick r:id="rId2" action="ppaction://hlinksldjump"/>
              </a:rPr>
              <a:t>complementary filter</a:t>
            </a:r>
            <a:r>
              <a:rPr lang="en-AU" sz="2000" dirty="0"/>
              <a:t> </a:t>
            </a:r>
            <a:r>
              <a:rPr lang="en-AU" sz="2000" dirty="0" smtClean="0"/>
              <a:t>requires in </a:t>
            </a:r>
            <a:r>
              <a:rPr lang="en-AU" sz="2000" dirty="0"/>
              <a:t>each </a:t>
            </a:r>
            <a:r>
              <a:rPr lang="en-AU" sz="2000" dirty="0" smtClean="0"/>
              <a:t>cycle the calculation of a </a:t>
            </a:r>
            <a:r>
              <a:rPr lang="en-AU" sz="2000" b="1" dirty="0" smtClean="0"/>
              <a:t>measured quaternion orientation</a:t>
            </a:r>
            <a:r>
              <a:rPr lang="en-AU" sz="2000" dirty="0" smtClean="0"/>
              <a:t> </a:t>
            </a:r>
            <a:r>
              <a:rPr lang="en-AU" sz="2000" dirty="0" err="1" smtClean="0"/>
              <a:t>q</a:t>
            </a:r>
            <a:r>
              <a:rPr lang="en-AU" sz="2000" baseline="-25000" dirty="0" err="1" smtClean="0"/>
              <a:t>y</a:t>
            </a:r>
            <a:r>
              <a:rPr lang="en-AU" sz="2000" dirty="0"/>
              <a:t> </a:t>
            </a:r>
            <a:r>
              <a:rPr lang="en-AU" sz="2000" dirty="0" smtClean="0"/>
              <a:t>best fitting the sensor measurements </a:t>
            </a:r>
            <a:r>
              <a:rPr lang="en-AU" sz="2000" baseline="30000" dirty="0" err="1" smtClean="0"/>
              <a:t>B</a:t>
            </a:r>
            <a:r>
              <a:rPr lang="en-AU" sz="2000" dirty="0" err="1" smtClean="0"/>
              <a:t>z</a:t>
            </a:r>
            <a:r>
              <a:rPr lang="en-AU" sz="2000" baseline="-25000" dirty="0" err="1" smtClean="0"/>
              <a:t>G</a:t>
            </a:r>
            <a:r>
              <a:rPr lang="en-AU" sz="2000" dirty="0" smtClean="0"/>
              <a:t> and </a:t>
            </a:r>
            <a:r>
              <a:rPr lang="en-AU" sz="2000" baseline="30000" dirty="0" smtClean="0"/>
              <a:t>B</a:t>
            </a:r>
            <a:r>
              <a:rPr lang="en-AU" sz="2000" dirty="0" smtClean="0"/>
              <a:t>m. In general these two measurements suffice to construct a unique </a:t>
            </a:r>
            <a:r>
              <a:rPr lang="en-AU" sz="2000" dirty="0" err="1" smtClean="0"/>
              <a:t>q</a:t>
            </a:r>
            <a:r>
              <a:rPr lang="en-AU" sz="2000" spc="300" baseline="-25000" dirty="0" err="1" smtClean="0"/>
              <a:t>y</a:t>
            </a:r>
            <a:r>
              <a:rPr lang="en-AU" sz="2000" spc="300" dirty="0" smtClean="0"/>
              <a:t>,</a:t>
            </a:r>
            <a:r>
              <a:rPr lang="en-AU" sz="2000" dirty="0" smtClean="0"/>
              <a:t> but if not, the </a:t>
            </a:r>
            <a:r>
              <a:rPr lang="en-AU" sz="2000" b="1" dirty="0" smtClean="0"/>
              <a:t>current orientation estimate </a:t>
            </a:r>
            <a:r>
              <a:rPr lang="en-AU" sz="2000" dirty="0" smtClean="0"/>
              <a:t>is also taken as an input.</a:t>
            </a:r>
          </a:p>
          <a:p>
            <a:pPr algn="just">
              <a:spcAft>
                <a:spcPts val="600"/>
              </a:spcAft>
            </a:pPr>
            <a:r>
              <a:rPr lang="en-AU" sz="2000" dirty="0" smtClean="0"/>
              <a:t>In the following two methods it suffices to calculate the </a:t>
            </a:r>
            <a:r>
              <a:rPr lang="en-AU" sz="2000" b="1" dirty="0" smtClean="0"/>
              <a:t>directions</a:t>
            </a:r>
            <a:r>
              <a:rPr lang="en-AU" sz="2000" dirty="0" smtClean="0"/>
              <a:t> of </a:t>
            </a:r>
            <a:r>
              <a:rPr lang="en-AU" sz="2000" baseline="30000" dirty="0" err="1" smtClean="0"/>
              <a:t>B</a:t>
            </a:r>
            <a:r>
              <a:rPr lang="en-AU" sz="2000" dirty="0" err="1"/>
              <a:t>x</a:t>
            </a:r>
            <a:r>
              <a:rPr lang="en-AU" sz="2000" baseline="-25000" dirty="0" err="1" smtClean="0"/>
              <a:t>G</a:t>
            </a:r>
            <a:r>
              <a:rPr lang="en-AU" sz="2000" dirty="0" smtClean="0"/>
              <a:t> and </a:t>
            </a:r>
            <a:r>
              <a:rPr lang="en-AU" sz="2000" baseline="30000" dirty="0" err="1" smtClean="0"/>
              <a:t>B</a:t>
            </a:r>
            <a:r>
              <a:rPr lang="en-AU" sz="2000" dirty="0" err="1" smtClean="0"/>
              <a:t>y</a:t>
            </a:r>
            <a:r>
              <a:rPr lang="en-AU" sz="2000" baseline="-25000" dirty="0" err="1" smtClean="0"/>
              <a:t>G</a:t>
            </a:r>
            <a:r>
              <a:rPr lang="en-AU" sz="2000" dirty="0" smtClean="0"/>
              <a:t>, after which </a:t>
            </a:r>
            <a:r>
              <a:rPr lang="en-AU" sz="2000" dirty="0" err="1" smtClean="0"/>
              <a:t>q</a:t>
            </a:r>
            <a:r>
              <a:rPr lang="en-AU" sz="2000" baseline="-25000" dirty="0" err="1" smtClean="0"/>
              <a:t>y</a:t>
            </a:r>
            <a:r>
              <a:rPr lang="en-AU" sz="2000" dirty="0" smtClean="0"/>
              <a:t> can be calculated by converting the rotation matrix R</a:t>
            </a:r>
            <a:r>
              <a:rPr lang="en-AU" sz="2000" baseline="-25000" dirty="0" smtClean="0"/>
              <a:t>y</a:t>
            </a:r>
            <a:r>
              <a:rPr lang="en-AU" sz="2000" dirty="0"/>
              <a:t> </a:t>
            </a:r>
            <a:r>
              <a:rPr lang="en-AU" sz="2000" dirty="0" smtClean="0"/>
              <a:t>into a quaternion as shown </a:t>
            </a:r>
            <a:r>
              <a:rPr lang="en-AU" sz="2000" dirty="0" smtClean="0">
                <a:hlinkClick r:id="rId3" action="ppaction://hlinksldjump"/>
              </a:rPr>
              <a:t>here</a:t>
            </a:r>
            <a:r>
              <a:rPr lang="en-AU" sz="2000" dirty="0" smtClean="0"/>
              <a:t>, where R</a:t>
            </a:r>
            <a:r>
              <a:rPr lang="en-AU" sz="2000" baseline="-25000" dirty="0" smtClean="0"/>
              <a:t>y</a:t>
            </a:r>
            <a:r>
              <a:rPr lang="en-AU" sz="2000" dirty="0" smtClean="0"/>
              <a:t> is constructed as</a:t>
            </a:r>
          </a:p>
          <a:p>
            <a:pPr algn="just">
              <a:spcAft>
                <a:spcPts val="600"/>
              </a:spcAft>
            </a:pPr>
            <a:endParaRPr lang="en-AU" sz="2000" dirty="0"/>
          </a:p>
          <a:p>
            <a:pPr algn="just">
              <a:spcAft>
                <a:spcPts val="600"/>
              </a:spcAft>
            </a:pPr>
            <a:endParaRPr lang="en-AU" sz="2000" dirty="0" smtClean="0"/>
          </a:p>
          <a:p>
            <a:pPr algn="just">
              <a:spcAft>
                <a:spcPts val="600"/>
              </a:spcAft>
            </a:pPr>
            <a:r>
              <a:rPr lang="en-AU" sz="2000" b="1" u="sng" dirty="0" smtClean="0">
                <a:solidFill>
                  <a:srgbClr val="3F6EA7"/>
                </a:solidFill>
              </a:rPr>
              <a:t>Magnetometer Method</a:t>
            </a:r>
          </a:p>
          <a:p>
            <a:pPr algn="just">
              <a:spcAft>
                <a:spcPts val="600"/>
              </a:spcAft>
            </a:pPr>
            <a:r>
              <a:rPr lang="en-AU" sz="2000" dirty="0" smtClean="0"/>
              <a:t>This method utilises the magnetometer measurement and seeks to </a:t>
            </a:r>
            <a:r>
              <a:rPr lang="en-AU" sz="2000" b="1" dirty="0" smtClean="0"/>
              <a:t>minimise the angular difference</a:t>
            </a:r>
            <a:r>
              <a:rPr lang="en-AU" sz="2000" dirty="0" smtClean="0"/>
              <a:t> between the expected global magnetic field vector </a:t>
            </a:r>
            <a:r>
              <a:rPr lang="en-AU" sz="2000" baseline="30000" dirty="0" err="1" smtClean="0"/>
              <a:t>G</a:t>
            </a:r>
            <a:r>
              <a:rPr lang="en-AU" sz="2000" dirty="0" err="1" smtClean="0"/>
              <a:t>m</a:t>
            </a:r>
            <a:r>
              <a:rPr lang="en-AU" sz="2000" baseline="-25000" dirty="0" err="1" smtClean="0"/>
              <a:t>e</a:t>
            </a:r>
            <a:r>
              <a:rPr lang="en-AU" sz="2000" dirty="0"/>
              <a:t> </a:t>
            </a:r>
            <a:r>
              <a:rPr lang="en-AU" sz="2000" dirty="0" smtClean="0"/>
              <a:t>and </a:t>
            </a:r>
            <a:r>
              <a:rPr lang="en-AU" sz="2000" baseline="30000" dirty="0" err="1" smtClean="0"/>
              <a:t>B</a:t>
            </a:r>
            <a:r>
              <a:rPr lang="en-AU" sz="2000" dirty="0" err="1" smtClean="0"/>
              <a:t>m</a:t>
            </a:r>
            <a:r>
              <a:rPr lang="en-AU" sz="2000" dirty="0" smtClean="0"/>
              <a:t> by modifying </a:t>
            </a:r>
            <a:r>
              <a:rPr lang="en-AU" sz="2000" dirty="0" err="1" smtClean="0"/>
              <a:t>q</a:t>
            </a:r>
            <a:r>
              <a:rPr lang="en-AU" sz="2000" baseline="-25000" dirty="0" err="1" smtClean="0"/>
              <a:t>y</a:t>
            </a:r>
            <a:r>
              <a:rPr lang="en-AU" sz="2000" dirty="0" smtClean="0"/>
              <a:t> (i.e. modifying frame {B}). This condition is seen to be satisfied when the projections of the two vectors onto the </a:t>
            </a:r>
            <a:r>
              <a:rPr lang="en-AU" sz="2000" dirty="0" err="1" smtClean="0"/>
              <a:t>x</a:t>
            </a:r>
            <a:r>
              <a:rPr lang="en-AU" sz="2000" baseline="-25000" dirty="0" err="1" smtClean="0"/>
              <a:t>G</a:t>
            </a:r>
            <a:r>
              <a:rPr lang="en-AU" sz="2000" dirty="0" err="1" smtClean="0"/>
              <a:t>y</a:t>
            </a:r>
            <a:r>
              <a:rPr lang="en-AU" sz="2000" baseline="-25000" dirty="0" err="1" smtClean="0"/>
              <a:t>G</a:t>
            </a:r>
            <a:r>
              <a:rPr lang="en-AU" sz="2000" dirty="0" smtClean="0"/>
              <a:t> plane are </a:t>
            </a:r>
            <a:r>
              <a:rPr lang="en-AU" sz="2000" b="1" dirty="0" smtClean="0"/>
              <a:t>parallel</a:t>
            </a:r>
            <a:r>
              <a:rPr lang="en-AU" sz="2000" dirty="0" smtClean="0"/>
              <a:t>. Denoting </a:t>
            </a:r>
            <a:r>
              <a:rPr lang="en-AU" sz="2000" baseline="30000" dirty="0" err="1" smtClean="0"/>
              <a:t>G</a:t>
            </a:r>
            <a:r>
              <a:rPr lang="en-AU" sz="2000" dirty="0" err="1" smtClean="0"/>
              <a:t>m</a:t>
            </a:r>
            <a:r>
              <a:rPr lang="en-AU" sz="2000" baseline="-25000" dirty="0" err="1" smtClean="0"/>
              <a:t>e</a:t>
            </a:r>
            <a:r>
              <a:rPr lang="en-AU" sz="2000" dirty="0" smtClean="0"/>
              <a:t> = (</a:t>
            </a:r>
            <a:r>
              <a:rPr lang="en-AU" sz="2000" dirty="0" err="1" smtClean="0"/>
              <a:t>m</a:t>
            </a:r>
            <a:r>
              <a:rPr lang="en-AU" sz="2000" baseline="-25000" dirty="0" err="1" smtClean="0"/>
              <a:t>ex</a:t>
            </a:r>
            <a:r>
              <a:rPr lang="en-AU" sz="2000" dirty="0" err="1" smtClean="0"/>
              <a:t>,m</a:t>
            </a:r>
            <a:r>
              <a:rPr lang="en-AU" sz="2000" baseline="-25000" dirty="0" err="1" smtClean="0"/>
              <a:t>ey</a:t>
            </a:r>
            <a:r>
              <a:rPr lang="en-AU" sz="2000" dirty="0" err="1" smtClean="0"/>
              <a:t>,m</a:t>
            </a:r>
            <a:r>
              <a:rPr lang="en-AU" sz="2000" baseline="-25000" dirty="0" err="1" smtClean="0"/>
              <a:t>ez</a:t>
            </a:r>
            <a:r>
              <a:rPr lang="en-AU" sz="2000" dirty="0" smtClean="0"/>
              <a:t>), this leads to</a:t>
            </a:r>
          </a:p>
          <a:p>
            <a:pPr algn="just">
              <a:spcAft>
                <a:spcPts val="600"/>
              </a:spcAft>
            </a:pPr>
            <a:endParaRPr lang="en-AU" sz="2000" dirty="0"/>
          </a:p>
          <a:p>
            <a:pPr algn="just">
              <a:spcAft>
                <a:spcPts val="600"/>
              </a:spcAft>
            </a:pPr>
            <a:endParaRPr lang="en-AU" sz="2000" dirty="0" smtClean="0"/>
          </a:p>
          <a:p>
            <a:pPr algn="just">
              <a:spcAft>
                <a:spcPts val="600"/>
              </a:spcAft>
            </a:pPr>
            <a:endParaRPr lang="en-AU" sz="2000" dirty="0"/>
          </a:p>
          <a:p>
            <a:pPr algn="just">
              <a:spcAft>
                <a:spcPts val="600"/>
              </a:spcAft>
            </a:pPr>
            <a:endParaRPr lang="en-AU" dirty="0" smtClean="0"/>
          </a:p>
          <a:p>
            <a:pPr algn="just">
              <a:spcAft>
                <a:spcPts val="600"/>
              </a:spcAft>
            </a:pPr>
            <a:r>
              <a:rPr lang="en-AU" sz="2000" dirty="0" smtClean="0"/>
              <a:t>If this fails, </a:t>
            </a:r>
            <a:r>
              <a:rPr lang="en-AU" sz="2000" baseline="30000" dirty="0" err="1" smtClean="0"/>
              <a:t>B</a:t>
            </a:r>
            <a:r>
              <a:rPr lang="en-AU" sz="2000" dirty="0" err="1" smtClean="0"/>
              <a:t>m</a:t>
            </a:r>
            <a:r>
              <a:rPr lang="en-AU" sz="2000" dirty="0" smtClean="0"/>
              <a:t> is discarded and one of the </a:t>
            </a:r>
            <a:r>
              <a:rPr lang="en-AU" sz="2000" b="1" dirty="0" smtClean="0"/>
              <a:t>yaw resolution methods </a:t>
            </a:r>
            <a:r>
              <a:rPr lang="en-AU" sz="2000" dirty="0" smtClean="0"/>
              <a:t>is used.</a:t>
            </a:r>
          </a:p>
        </p:txBody>
      </p:sp>
      <p:cxnSp>
        <p:nvCxnSpPr>
          <p:cNvPr id="6" name="Straight Connector 5"/>
          <p:cNvCxnSpPr>
            <a:stCxn id="3" idx="0"/>
            <a:endCxn id="3" idx="2"/>
          </p:cNvCxnSpPr>
          <p:nvPr/>
        </p:nvCxnSpPr>
        <p:spPr>
          <a:xfrm>
            <a:off x="8640762" y="1583065"/>
            <a:ext cx="0" cy="7598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40762" y="1583065"/>
            <a:ext cx="8352928" cy="7598340"/>
          </a:xfrm>
          <a:prstGeom prst="rect">
            <a:avLst/>
          </a:prstGeom>
          <a:noFill/>
        </p:spPr>
        <p:txBody>
          <a:bodyPr wrap="square" lIns="144000" tIns="108000" rIns="144000" bIns="108000" rtlCol="0">
            <a:noAutofit/>
          </a:bodyPr>
          <a:lstStyle/>
          <a:p>
            <a:pPr algn="just">
              <a:spcAft>
                <a:spcPts val="600"/>
              </a:spcAft>
            </a:pPr>
            <a:r>
              <a:rPr lang="en-AU" sz="2000" b="1" u="sng" dirty="0">
                <a:solidFill>
                  <a:srgbClr val="3F6EA7"/>
                </a:solidFill>
              </a:rPr>
              <a:t>ZYX Yaw Resolution Method</a:t>
            </a:r>
          </a:p>
          <a:p>
            <a:pPr algn="just">
              <a:spcAft>
                <a:spcPts val="600"/>
              </a:spcAft>
            </a:pPr>
            <a:r>
              <a:rPr lang="en-AU" sz="2000" dirty="0" smtClean="0"/>
              <a:t>Let {H} be the current </a:t>
            </a:r>
            <a:r>
              <a:rPr lang="en-AU" sz="2000" b="1" dirty="0" smtClean="0"/>
              <a:t>estimated global coordinate frame</a:t>
            </a:r>
            <a:r>
              <a:rPr lang="en-AU" sz="2000" dirty="0" smtClean="0"/>
              <a:t>, relative to {B}. This method seeks to find </a:t>
            </a:r>
            <a:r>
              <a:rPr lang="en-AU" sz="2000" dirty="0" err="1" smtClean="0"/>
              <a:t>q</a:t>
            </a:r>
            <a:r>
              <a:rPr lang="en-AU" sz="2000" baseline="-25000" dirty="0" err="1" smtClean="0"/>
              <a:t>y</a:t>
            </a:r>
            <a:r>
              <a:rPr lang="en-AU" sz="2000" dirty="0" smtClean="0"/>
              <a:t> such that the </a:t>
            </a:r>
            <a:r>
              <a:rPr lang="en-AU" sz="2000" b="1" dirty="0" smtClean="0"/>
              <a:t>ZYX yaw </a:t>
            </a:r>
            <a:r>
              <a:rPr lang="en-AU" sz="2000" dirty="0" smtClean="0"/>
              <a:t>of {H} with respect to {G} is zero. This ensures that the filter update only </a:t>
            </a:r>
            <a:r>
              <a:rPr lang="en-AU" sz="2000" b="1" dirty="0" smtClean="0"/>
              <a:t>minimally affects the yaw</a:t>
            </a:r>
            <a:r>
              <a:rPr lang="en-AU" sz="2000" dirty="0" smtClean="0"/>
              <a:t>. Thus,</a:t>
            </a:r>
          </a:p>
          <a:p>
            <a:pPr algn="just">
              <a:spcAft>
                <a:spcPts val="600"/>
              </a:spcAft>
            </a:pPr>
            <a:endParaRPr lang="en-AU" sz="2000" dirty="0"/>
          </a:p>
          <a:p>
            <a:pPr algn="just">
              <a:spcAft>
                <a:spcPts val="600"/>
              </a:spcAft>
            </a:pPr>
            <a:endParaRPr lang="en-AU" sz="2000" dirty="0" smtClean="0"/>
          </a:p>
          <a:p>
            <a:pPr algn="just">
              <a:spcAft>
                <a:spcPts val="600"/>
              </a:spcAft>
            </a:pPr>
            <a:endParaRPr lang="en-AU" sz="2000" dirty="0"/>
          </a:p>
          <a:p>
            <a:pPr algn="just">
              <a:spcAft>
                <a:spcPts val="600"/>
              </a:spcAft>
            </a:pPr>
            <a:r>
              <a:rPr lang="en-AU" sz="2000" dirty="0" smtClean="0"/>
              <a:t>In the rare case where this method fails, the </a:t>
            </a:r>
            <a:r>
              <a:rPr lang="en-AU" sz="2000" b="1" dirty="0" smtClean="0"/>
              <a:t>ZXY yaw </a:t>
            </a:r>
            <a:r>
              <a:rPr lang="en-AU" sz="2000" dirty="0" smtClean="0"/>
              <a:t>is zeroed instead, using</a:t>
            </a:r>
          </a:p>
          <a:p>
            <a:pPr algn="just">
              <a:spcAft>
                <a:spcPts val="600"/>
              </a:spcAft>
            </a:pPr>
            <a:endParaRPr lang="en-AU" sz="2000" dirty="0"/>
          </a:p>
          <a:p>
            <a:pPr algn="just">
              <a:spcAft>
                <a:spcPts val="600"/>
              </a:spcAft>
            </a:pPr>
            <a:endParaRPr lang="en-AU" sz="2000" dirty="0" smtClean="0"/>
          </a:p>
          <a:p>
            <a:pPr algn="just">
              <a:spcAft>
                <a:spcPts val="600"/>
              </a:spcAft>
            </a:pPr>
            <a:endParaRPr lang="en-AU" sz="2000" dirty="0" smtClean="0"/>
          </a:p>
          <a:p>
            <a:pPr algn="just">
              <a:spcAft>
                <a:spcPts val="600"/>
              </a:spcAft>
            </a:pPr>
            <a:r>
              <a:rPr lang="en-AU" sz="2000" b="1" u="sng" dirty="0" smtClean="0">
                <a:solidFill>
                  <a:srgbClr val="3F6EA7"/>
                </a:solidFill>
              </a:rPr>
              <a:t>Fused Yaw Resolution Method</a:t>
            </a:r>
          </a:p>
          <a:p>
            <a:pPr algn="just">
              <a:spcAft>
                <a:spcPts val="600"/>
              </a:spcAft>
            </a:pPr>
            <a:r>
              <a:rPr lang="en-AU" sz="2000" dirty="0" smtClean="0"/>
              <a:t>This method seeks to find </a:t>
            </a:r>
            <a:r>
              <a:rPr lang="en-AU" sz="2000" dirty="0" err="1" smtClean="0"/>
              <a:t>q</a:t>
            </a:r>
            <a:r>
              <a:rPr lang="en-AU" sz="2000" baseline="-25000" dirty="0" err="1" smtClean="0"/>
              <a:t>y</a:t>
            </a:r>
            <a:r>
              <a:rPr lang="en-AU" sz="2000" dirty="0" smtClean="0"/>
              <a:t> such that the </a:t>
            </a:r>
            <a:r>
              <a:rPr lang="en-AU" sz="2000" dirty="0" smtClean="0">
                <a:hlinkClick r:id="rId4"/>
              </a:rPr>
              <a:t>fused</a:t>
            </a:r>
            <a:r>
              <a:rPr lang="en-AU" sz="2000" spc="-300" dirty="0" smtClean="0">
                <a:hlinkClick r:id="rId4"/>
              </a:rPr>
              <a:t> </a:t>
            </a:r>
            <a:r>
              <a:rPr lang="en-AU" sz="2000" dirty="0" smtClean="0">
                <a:hlinkClick r:id="rId4"/>
              </a:rPr>
              <a:t>yaw</a:t>
            </a:r>
            <a:r>
              <a:rPr lang="en-AU" sz="2000" dirty="0" smtClean="0"/>
              <a:t> of {H}, defined as before, with respect to {G} is zero. This has a convenient quaternion solution, namely</a:t>
            </a:r>
          </a:p>
        </p:txBody>
      </p:sp>
      <p:pic>
        <p:nvPicPr>
          <p:cNvPr id="1028" name="Picture 4" descr="C:\Users\Phil\Documents\My LaTeX Documents\Attitude Estimation\presentation\images\ResGenRotma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413" y="4306069"/>
            <a:ext cx="6553769" cy="773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hil\Documents\My LaTeX Documents\Attitude Estimation\presentation\images\ResMagEq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4441" y="7152481"/>
            <a:ext cx="3139713" cy="15050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hil\Documents\My LaTeX Documents\Attitude Estimation\presentation\images\ResZXYEq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8724" y="4572788"/>
            <a:ext cx="3837003" cy="108975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hil\Documents\My LaTeX Documents\Attitude Estimation\presentation\images\ResZYXEqn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29207" y="3039517"/>
            <a:ext cx="3776038" cy="1101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hil\Documents\My LaTeX Documents\Attitude Estimation\presentation\images\tilt_angles_frames_series_cropped5.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701"/>
          <a:stretch/>
        </p:blipFill>
        <p:spPr bwMode="auto">
          <a:xfrm>
            <a:off x="13956654" y="6705801"/>
            <a:ext cx="2790836" cy="245020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hil\Documents\My LaTeX Documents\Attitude Estimation\presentation\images\ResFusedEqn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6826" y="6800406"/>
            <a:ext cx="4317105" cy="16193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640762" y="8375904"/>
            <a:ext cx="5227638" cy="805500"/>
          </a:xfrm>
          <a:prstGeom prst="rect">
            <a:avLst/>
          </a:prstGeom>
          <a:noFill/>
        </p:spPr>
        <p:txBody>
          <a:bodyPr wrap="square" lIns="144000" tIns="108000" rIns="144000" bIns="108000" rtlCol="0">
            <a:noAutofit/>
          </a:bodyPr>
          <a:lstStyle/>
          <a:p>
            <a:pPr algn="just">
              <a:spcAft>
                <a:spcPts val="600"/>
              </a:spcAft>
            </a:pPr>
            <a:r>
              <a:rPr lang="en-AU" sz="2000" dirty="0" smtClean="0"/>
              <a:t>This method fails only in boundary cases of the </a:t>
            </a:r>
            <a:r>
              <a:rPr lang="en-AU" sz="2000" b="1" dirty="0" smtClean="0"/>
              <a:t>error quaternion</a:t>
            </a:r>
            <a:r>
              <a:rPr lang="en-AU" sz="2000" dirty="0" smtClean="0"/>
              <a:t>, where the filter is insensitive.</a:t>
            </a:r>
          </a:p>
        </p:txBody>
      </p:sp>
    </p:spTree>
    <p:extLst>
      <p:ext uri="{BB962C8B-B14F-4D97-AF65-F5344CB8AC3E}">
        <p14:creationId xmlns:p14="http://schemas.microsoft.com/office/powerpoint/2010/main" val="7753629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87834" y="1260525"/>
            <a:ext cx="16705856"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Extensions to the Estimator</a:t>
            </a:r>
            <a:endParaRPr lang="en-AU" sz="2000" dirty="0">
              <a:solidFill>
                <a:schemeClr val="bg1"/>
              </a:solidFill>
            </a:endParaRPr>
          </a:p>
        </p:txBody>
      </p:sp>
      <p:sp>
        <p:nvSpPr>
          <p:cNvPr id="5" name="Rectangle 4"/>
          <p:cNvSpPr/>
          <p:nvPr/>
        </p:nvSpPr>
        <p:spPr>
          <a:xfrm>
            <a:off x="287834" y="1583065"/>
            <a:ext cx="16705856" cy="7598339"/>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cxnSp>
        <p:nvCxnSpPr>
          <p:cNvPr id="6" name="Straight Connector 5"/>
          <p:cNvCxnSpPr>
            <a:stCxn id="5" idx="0"/>
            <a:endCxn id="5" idx="2"/>
          </p:cNvCxnSpPr>
          <p:nvPr/>
        </p:nvCxnSpPr>
        <p:spPr>
          <a:xfrm>
            <a:off x="8640762" y="1583065"/>
            <a:ext cx="0" cy="75983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7834" y="1583065"/>
            <a:ext cx="8352928" cy="7598339"/>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Quick Learning</a:t>
            </a:r>
          </a:p>
          <a:p>
            <a:pPr algn="just">
              <a:spcAft>
                <a:spcPts val="600"/>
              </a:spcAft>
            </a:pPr>
            <a:r>
              <a:rPr lang="en-AU" sz="2000" dirty="0" smtClean="0"/>
              <a:t>It is desired for the attitude estimate to </a:t>
            </a:r>
            <a:r>
              <a:rPr lang="en-AU" sz="2000" b="1" dirty="0" smtClean="0"/>
              <a:t>settle quickly </a:t>
            </a:r>
            <a:r>
              <a:rPr lang="en-AU" sz="2000" dirty="0" smtClean="0"/>
              <a:t>from large estimation errors, yet simultaneously provide adequate general </a:t>
            </a:r>
            <a:r>
              <a:rPr lang="en-AU" sz="2000" b="1" dirty="0" smtClean="0"/>
              <a:t>noise rejection</a:t>
            </a:r>
            <a:r>
              <a:rPr lang="en-AU" sz="2000" dirty="0" smtClean="0"/>
              <a:t>.</a:t>
            </a:r>
          </a:p>
          <a:p>
            <a:pPr algn="just">
              <a:spcAft>
                <a:spcPts val="600"/>
              </a:spcAft>
            </a:pPr>
            <a:r>
              <a:rPr lang="en-AU" sz="2000" b="1" dirty="0" smtClean="0"/>
              <a:t>Quick learning </a:t>
            </a:r>
            <a:r>
              <a:rPr lang="en-AU" sz="2000" dirty="0" smtClean="0"/>
              <a:t>allows for two sets of PI gains to be tuned—one set that provides suitably fast transient response (</a:t>
            </a:r>
            <a:r>
              <a:rPr lang="en-AU" sz="2000" i="1" dirty="0" smtClean="0"/>
              <a:t>quick</a:t>
            </a:r>
            <a:r>
              <a:rPr lang="en-AU" sz="2000" dirty="0" smtClean="0"/>
              <a:t>), and one set that provides good tracking and noise rejection (</a:t>
            </a:r>
            <a:r>
              <a:rPr lang="en-AU" sz="2000" i="1" dirty="0" smtClean="0"/>
              <a:t>nom</a:t>
            </a:r>
            <a:r>
              <a:rPr lang="en-AU" sz="2000" dirty="0" smtClean="0"/>
              <a:t>).</a:t>
            </a:r>
          </a:p>
          <a:p>
            <a:pPr algn="just">
              <a:spcAft>
                <a:spcPts val="600"/>
              </a:spcAft>
            </a:pPr>
            <a:r>
              <a:rPr lang="en-AU" sz="2000" dirty="0" smtClean="0"/>
              <a:t>A parameter </a:t>
            </a:r>
            <a:r>
              <a:rPr lang="el-GR" sz="2000" dirty="0" smtClean="0"/>
              <a:t>λ</a:t>
            </a:r>
            <a:r>
              <a:rPr lang="en-AU" sz="2000" dirty="0" smtClean="0"/>
              <a:t> on the unit interval is used to fade linearly between the two sets of gains over a given </a:t>
            </a:r>
            <a:r>
              <a:rPr lang="en-AU" sz="2000" b="1" dirty="0" smtClean="0"/>
              <a:t>quick learning time</a:t>
            </a:r>
            <a:r>
              <a:rPr lang="en-AU" sz="2000" dirty="0" smtClean="0"/>
              <a:t>, ending in the nominal tracking gains. The gain fading scheme is given by</a:t>
            </a:r>
          </a:p>
          <a:p>
            <a:pPr algn="just">
              <a:spcAft>
                <a:spcPts val="600"/>
              </a:spcAft>
            </a:pPr>
            <a:endParaRPr lang="en-AU" sz="2000" dirty="0" smtClean="0"/>
          </a:p>
          <a:p>
            <a:pPr algn="just">
              <a:spcAft>
                <a:spcPts val="600"/>
              </a:spcAft>
            </a:pPr>
            <a:r>
              <a:rPr lang="en-AU" sz="2000" dirty="0" smtClean="0"/>
              <a:t>The effect of quick learning can be seen in the </a:t>
            </a:r>
            <a:r>
              <a:rPr lang="en-AU" sz="2000" dirty="0" smtClean="0">
                <a:hlinkClick r:id="rId2" action="ppaction://hlinksldjump"/>
              </a:rPr>
              <a:t>Experimental Results</a:t>
            </a:r>
            <a:r>
              <a:rPr lang="en-AU" sz="2000" dirty="0" smtClean="0"/>
              <a:t> section.</a:t>
            </a:r>
          </a:p>
          <a:p>
            <a:pPr algn="just">
              <a:spcAft>
                <a:spcPts val="600"/>
              </a:spcAft>
            </a:pPr>
            <a:endParaRPr lang="en-AU" sz="2000" dirty="0" smtClean="0"/>
          </a:p>
          <a:p>
            <a:pPr algn="just">
              <a:spcAft>
                <a:spcPts val="600"/>
              </a:spcAft>
            </a:pPr>
            <a:r>
              <a:rPr lang="en-AU" sz="2000" b="1" u="sng" dirty="0" smtClean="0">
                <a:solidFill>
                  <a:srgbClr val="3F6EA7"/>
                </a:solidFill>
              </a:rPr>
              <a:t>Estimation with Two-Axis Acceleration Data</a:t>
            </a:r>
            <a:endParaRPr lang="en-AU" sz="2000" b="1" u="sng" dirty="0">
              <a:solidFill>
                <a:srgbClr val="3F6EA7"/>
              </a:solidFill>
            </a:endParaRPr>
          </a:p>
          <a:p>
            <a:pPr algn="just">
              <a:spcAft>
                <a:spcPts val="600"/>
              </a:spcAft>
            </a:pPr>
            <a:r>
              <a:rPr lang="en-AU" sz="2000" dirty="0" smtClean="0"/>
              <a:t>If only </a:t>
            </a:r>
            <a:r>
              <a:rPr lang="en-AU" sz="2000" b="1" dirty="0" smtClean="0"/>
              <a:t>two-axis X-Y accelerometer data </a:t>
            </a:r>
            <a:r>
              <a:rPr lang="en-AU" sz="2000" dirty="0" smtClean="0"/>
              <a:t>is available, then the missing part of the acceleration vector can be synthesised by assuming that the norm of the measured acceleration should be the </a:t>
            </a:r>
            <a:r>
              <a:rPr lang="en-AU" sz="2000" b="1" dirty="0" smtClean="0"/>
              <a:t>magnitude of gravity</a:t>
            </a:r>
            <a:r>
              <a:rPr lang="en-AU" sz="2000" dirty="0" smtClean="0"/>
              <a:t>, g.</a:t>
            </a:r>
          </a:p>
          <a:p>
            <a:pPr algn="just">
              <a:spcAft>
                <a:spcPts val="600"/>
              </a:spcAft>
            </a:pPr>
            <a:r>
              <a:rPr lang="en-AU" sz="2000" dirty="0" smtClean="0"/>
              <a:t>In mathematical form this is</a:t>
            </a:r>
          </a:p>
          <a:p>
            <a:pPr algn="just">
              <a:spcAft>
                <a:spcPts val="600"/>
              </a:spcAft>
            </a:pPr>
            <a:endParaRPr lang="en-AU" sz="2800" dirty="0"/>
          </a:p>
          <a:p>
            <a:pPr algn="just">
              <a:spcAft>
                <a:spcPts val="600"/>
              </a:spcAft>
            </a:pPr>
            <a:r>
              <a:rPr lang="en-AU" sz="2000" dirty="0" smtClean="0"/>
              <a:t>This equation only allows for estimates in the </a:t>
            </a:r>
            <a:r>
              <a:rPr lang="en-AU" sz="2000" b="1" dirty="0" smtClean="0"/>
              <a:t>positive z-hemisphere </a:t>
            </a:r>
            <a:r>
              <a:rPr lang="en-AU" sz="2000" dirty="0" smtClean="0"/>
              <a:t>as the sign of the missing </a:t>
            </a:r>
            <a:r>
              <a:rPr lang="en-AU" sz="2000" dirty="0" err="1" smtClean="0"/>
              <a:t>a</a:t>
            </a:r>
            <a:r>
              <a:rPr lang="en-AU" sz="2000" baseline="-25000" dirty="0" err="1" smtClean="0"/>
              <a:t>z</a:t>
            </a:r>
            <a:r>
              <a:rPr lang="en-AU" sz="2000" dirty="0" smtClean="0"/>
              <a:t> component has to be assumed. For many applications, such as bipedal walking, this can be sufficient.</a:t>
            </a:r>
            <a:endParaRPr lang="en-AU" sz="2000" dirty="0"/>
          </a:p>
        </p:txBody>
      </p:sp>
      <p:sp>
        <p:nvSpPr>
          <p:cNvPr id="10" name="TextBox 9"/>
          <p:cNvSpPr txBox="1"/>
          <p:nvPr/>
        </p:nvSpPr>
        <p:spPr>
          <a:xfrm>
            <a:off x="8640762" y="1583065"/>
            <a:ext cx="8352928" cy="7598339"/>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Estimation with Reduced Magnetometer Data</a:t>
            </a:r>
          </a:p>
          <a:p>
            <a:pPr algn="just">
              <a:spcAft>
                <a:spcPts val="600"/>
              </a:spcAft>
            </a:pPr>
            <a:r>
              <a:rPr lang="en-AU" sz="2000" dirty="0" smtClean="0"/>
              <a:t>If only </a:t>
            </a:r>
            <a:r>
              <a:rPr lang="en-AU" sz="2000" b="1" dirty="0" smtClean="0"/>
              <a:t>two-axis X-Y magnetometer data </a:t>
            </a:r>
            <a:r>
              <a:rPr lang="en-AU" sz="2000" dirty="0" smtClean="0"/>
              <a:t>is available, then this can still be used for </a:t>
            </a:r>
            <a:r>
              <a:rPr lang="en-AU" sz="2000" baseline="30000" dirty="0" err="1" smtClean="0"/>
              <a:t>B</a:t>
            </a:r>
            <a:r>
              <a:rPr lang="en-AU" sz="2000" dirty="0" err="1" smtClean="0"/>
              <a:t>m</a:t>
            </a:r>
            <a:r>
              <a:rPr lang="en-AU" sz="2000" dirty="0" smtClean="0"/>
              <a:t> if the third unknown component is left to zero. This generally still produces satisfactory results due to the </a:t>
            </a:r>
            <a:r>
              <a:rPr lang="en-AU" sz="2000" b="1" dirty="0" smtClean="0"/>
              <a:t>projection operation </a:t>
            </a:r>
            <a:r>
              <a:rPr lang="en-AU" sz="2000" dirty="0" smtClean="0"/>
              <a:t>at the beginning of the magnetometer resolution method.</a:t>
            </a:r>
          </a:p>
          <a:p>
            <a:pPr algn="just">
              <a:spcAft>
                <a:spcPts val="600"/>
              </a:spcAft>
            </a:pPr>
            <a:r>
              <a:rPr lang="en-AU" sz="2000" dirty="0" smtClean="0"/>
              <a:t>If magnetometer data is only available in terms of a </a:t>
            </a:r>
            <a:r>
              <a:rPr lang="en-AU" sz="2000" b="1" dirty="0" smtClean="0"/>
              <a:t>relative heading angle </a:t>
            </a:r>
            <a:r>
              <a:rPr lang="el-GR" sz="2000" dirty="0" smtClean="0"/>
              <a:t>ψ</a:t>
            </a:r>
            <a:r>
              <a:rPr lang="en-AU" sz="2000" dirty="0" smtClean="0"/>
              <a:t>, then the required three-axis data can be constructed using</a:t>
            </a:r>
          </a:p>
          <a:p>
            <a:pPr algn="just">
              <a:spcAft>
                <a:spcPts val="600"/>
              </a:spcAft>
            </a:pPr>
            <a:endParaRPr lang="en-AU" sz="2000" dirty="0" smtClean="0"/>
          </a:p>
          <a:p>
            <a:pPr algn="just">
              <a:spcAft>
                <a:spcPts val="600"/>
              </a:spcAft>
            </a:pPr>
            <a:endParaRPr lang="en-AU" sz="2000" dirty="0" smtClean="0"/>
          </a:p>
          <a:p>
            <a:pPr algn="just">
              <a:spcAft>
                <a:spcPts val="600"/>
              </a:spcAft>
            </a:pPr>
            <a:r>
              <a:rPr lang="en-AU" sz="2000" b="1" u="sng" dirty="0" smtClean="0">
                <a:solidFill>
                  <a:srgbClr val="3F6EA7"/>
                </a:solidFill>
              </a:rPr>
              <a:t>Estimation without Magnetometer Data</a:t>
            </a:r>
            <a:endParaRPr lang="en-AU" sz="2000" b="1" u="sng" dirty="0">
              <a:solidFill>
                <a:srgbClr val="3F6EA7"/>
              </a:solidFill>
            </a:endParaRPr>
          </a:p>
          <a:p>
            <a:pPr algn="just">
              <a:spcAft>
                <a:spcPts val="600"/>
              </a:spcAft>
            </a:pPr>
            <a:r>
              <a:rPr lang="en-AU" sz="2000" dirty="0" smtClean="0"/>
              <a:t>If </a:t>
            </a:r>
            <a:r>
              <a:rPr lang="en-AU" sz="2000" b="1" dirty="0" smtClean="0"/>
              <a:t>no magnetometer data </a:t>
            </a:r>
            <a:r>
              <a:rPr lang="en-AU" sz="2000" dirty="0" smtClean="0"/>
              <a:t>is available, then the attitude estimation is entirely reliant on the selected yaw-based orientation resolution method. This still leads to quality estimation results in the pitch and roll dimensions by setting </a:t>
            </a:r>
            <a:r>
              <a:rPr lang="en-AU" sz="2000" baseline="30000" dirty="0" err="1" smtClean="0"/>
              <a:t>B</a:t>
            </a:r>
            <a:r>
              <a:rPr lang="en-AU" sz="2000" dirty="0" err="1" smtClean="0"/>
              <a:t>m</a:t>
            </a:r>
            <a:r>
              <a:rPr lang="en-AU" sz="2000" dirty="0" smtClean="0"/>
              <a:t> to zero and removing the </a:t>
            </a:r>
            <a:r>
              <a:rPr lang="en-AU" sz="2000" b="1" dirty="0" smtClean="0"/>
              <a:t>fused yaw </a:t>
            </a:r>
            <a:r>
              <a:rPr lang="en-AU" sz="2000" dirty="0" smtClean="0"/>
              <a:t>of the output quaternion using</a:t>
            </a:r>
          </a:p>
          <a:p>
            <a:pPr algn="just">
              <a:spcAft>
                <a:spcPts val="600"/>
              </a:spcAft>
            </a:pPr>
            <a:endParaRPr lang="en-AU" sz="2000" dirty="0" smtClean="0"/>
          </a:p>
          <a:p>
            <a:pPr algn="just">
              <a:spcAft>
                <a:spcPts val="600"/>
              </a:spcAft>
            </a:pPr>
            <a:endParaRPr lang="en-AU" sz="2000" dirty="0"/>
          </a:p>
          <a:p>
            <a:pPr algn="just">
              <a:spcAft>
                <a:spcPts val="600"/>
              </a:spcAft>
            </a:pPr>
            <a:r>
              <a:rPr lang="en-AU" sz="2000" dirty="0" smtClean="0"/>
              <a:t>It is </a:t>
            </a:r>
            <a:r>
              <a:rPr lang="en-AU" sz="2000" b="1" dirty="0" smtClean="0"/>
              <a:t>not recommended </a:t>
            </a:r>
            <a:r>
              <a:rPr lang="en-AU" sz="2000" dirty="0" smtClean="0"/>
              <a:t>to remove the Euler ZYX yaw instead, as this leads to unexpected behaviour near the not uncommon case of ±90° pitch rotations.</a:t>
            </a:r>
          </a:p>
          <a:p>
            <a:pPr algn="just">
              <a:spcAft>
                <a:spcPts val="600"/>
              </a:spcAft>
            </a:pPr>
            <a:r>
              <a:rPr lang="en-AU" sz="2000" dirty="0" smtClean="0"/>
              <a:t>Note that the open-loop yaw produced by the estimator </a:t>
            </a:r>
            <a:r>
              <a:rPr lang="en-AU" sz="2000" b="1" dirty="0" smtClean="0"/>
              <a:t>remains stable</a:t>
            </a:r>
            <a:r>
              <a:rPr lang="en-AU" sz="2000" dirty="0" smtClean="0"/>
              <a:t> with each update of </a:t>
            </a:r>
            <a:r>
              <a:rPr lang="en-AU" sz="2000" dirty="0" err="1" smtClean="0"/>
              <a:t>q</a:t>
            </a:r>
            <a:r>
              <a:rPr lang="en-AU" sz="2000" baseline="-25000" dirty="0" err="1" smtClean="0"/>
              <a:t>y</a:t>
            </a:r>
            <a:r>
              <a:rPr lang="en-AU" sz="2000" dirty="0" smtClean="0"/>
              <a:t> due to the yaw-zeroing approach used. Small drift velocities in the yaw can still unavoidably result however, due to the gyroscope biases.</a:t>
            </a:r>
          </a:p>
        </p:txBody>
      </p:sp>
      <p:pic>
        <p:nvPicPr>
          <p:cNvPr id="4098" name="Picture 2" descr="C:\Users\Phil\Documents\My LaTeX Documents\Attitude Estimation\presentation\images\ExtQuickLear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574" y="4752534"/>
            <a:ext cx="5033447" cy="3657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hil\Documents\My LaTeX Documents\Attitude Estimation\presentation\images\ExtTwoAxisAc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898" y="7586770"/>
            <a:ext cx="3318798" cy="5105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hil\Documents\My LaTeX Documents\Attitude Estimation\presentation\images\ExtHeadingAn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6497" y="4115579"/>
            <a:ext cx="2381457" cy="36579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hil\Documents\My LaTeX Documents\Attitude Estimation\presentation\images\ExtRemoveFusedYa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9258" y="6460178"/>
            <a:ext cx="3295936" cy="78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56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7834" y="1260525"/>
            <a:ext cx="16705856"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smtClean="0">
                <a:solidFill>
                  <a:schemeClr val="bg1"/>
                </a:solidFill>
              </a:rPr>
              <a:t>Experimental Results</a:t>
            </a:r>
            <a:endParaRPr lang="en-AU" sz="2000" dirty="0">
              <a:solidFill>
                <a:schemeClr val="bg1"/>
              </a:solidFill>
            </a:endParaRPr>
          </a:p>
        </p:txBody>
      </p:sp>
      <p:sp>
        <p:nvSpPr>
          <p:cNvPr id="3" name="Rectangle 2"/>
          <p:cNvSpPr/>
          <p:nvPr/>
        </p:nvSpPr>
        <p:spPr>
          <a:xfrm>
            <a:off x="288426" y="1583065"/>
            <a:ext cx="16705856" cy="759834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2054" name="Picture 6" descr="C:\Users\Phil\Documents\My LaTeX Documents\Attitude Estimation\presentation\images\att_est_q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6722" y="1764581"/>
            <a:ext cx="5181600" cy="63373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hil\Documents\My LaTeX Documents\Attitude Estimation\presentation\images\AttEstResul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794" y="1764581"/>
            <a:ext cx="5181600" cy="63373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stCxn id="2" idx="1"/>
            <a:endCxn id="3" idx="2"/>
          </p:cNvCxnSpPr>
          <p:nvPr/>
        </p:nvCxnSpPr>
        <p:spPr>
          <a:xfrm>
            <a:off x="8640762" y="1583065"/>
            <a:ext cx="592" cy="7598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7834" y="8101881"/>
            <a:ext cx="8352928" cy="1079524"/>
          </a:xfrm>
          <a:prstGeom prst="rect">
            <a:avLst/>
          </a:prstGeom>
          <a:noFill/>
        </p:spPr>
        <p:txBody>
          <a:bodyPr wrap="square" lIns="144000" tIns="108000" rIns="129600" bIns="108000" rtlCol="0">
            <a:noAutofit/>
          </a:bodyPr>
          <a:lstStyle/>
          <a:p>
            <a:pPr algn="just">
              <a:spcAft>
                <a:spcPts val="600"/>
              </a:spcAft>
            </a:pPr>
            <a:r>
              <a:rPr lang="en-AU" sz="2000" b="1" u="sng" dirty="0" smtClean="0">
                <a:solidFill>
                  <a:srgbClr val="3F6EA7"/>
                </a:solidFill>
              </a:rPr>
              <a:t>Figure 1:</a:t>
            </a:r>
            <a:r>
              <a:rPr lang="en-AU" sz="2000" dirty="0" smtClean="0"/>
              <a:t> Estimation results on the </a:t>
            </a:r>
            <a:r>
              <a:rPr lang="en-AU" sz="2000" dirty="0" err="1" smtClean="0"/>
              <a:t>NimbRo</a:t>
            </a:r>
            <a:r>
              <a:rPr lang="en-AU" sz="2000" dirty="0" smtClean="0"/>
              <a:t>-OP robot using the magnetometer, ZYX yaw and fused raw orientation resolution methods. The attitude of the robot was manually disturbed for a number of seconds.</a:t>
            </a:r>
            <a:endParaRPr lang="en-AU" sz="2000" b="1" u="sng" dirty="0" smtClean="0">
              <a:solidFill>
                <a:srgbClr val="3F6EA7"/>
              </a:solidFill>
            </a:endParaRPr>
          </a:p>
        </p:txBody>
      </p:sp>
      <p:sp>
        <p:nvSpPr>
          <p:cNvPr id="17" name="TextBox 16"/>
          <p:cNvSpPr txBox="1"/>
          <p:nvPr/>
        </p:nvSpPr>
        <p:spPr>
          <a:xfrm>
            <a:off x="8641354" y="8101881"/>
            <a:ext cx="8352928" cy="1079524"/>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Figure 2:</a:t>
            </a:r>
            <a:r>
              <a:rPr lang="en-AU" sz="2000" dirty="0" smtClean="0"/>
              <a:t> Simulated attitude estimation results demonstrating the effect of </a:t>
            </a:r>
            <a:r>
              <a:rPr lang="en-AU" sz="2000" dirty="0" smtClean="0">
                <a:hlinkClick r:id="rId4" action="ppaction://hlinksldjump"/>
              </a:rPr>
              <a:t>quick learning</a:t>
            </a:r>
            <a:r>
              <a:rPr lang="en-AU" sz="2000" dirty="0" smtClean="0"/>
              <a:t> (with a quick learning time of 3.0s) on the filter’s transient response. The simulated estimator was subjected to a step in orientation.</a:t>
            </a:r>
            <a:endParaRPr lang="en-AU" sz="2000" b="1" u="sng" dirty="0" smtClean="0">
              <a:solidFill>
                <a:srgbClr val="3F6EA7"/>
              </a:solidFill>
            </a:endParaRPr>
          </a:p>
        </p:txBody>
      </p:sp>
    </p:spTree>
    <p:extLst>
      <p:ext uri="{BB962C8B-B14F-4D97-AF65-F5344CB8AC3E}">
        <p14:creationId xmlns:p14="http://schemas.microsoft.com/office/powerpoint/2010/main" val="258032489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7242" y="1260525"/>
            <a:ext cx="16705264"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a:solidFill>
                  <a:schemeClr val="bg1"/>
                </a:solidFill>
              </a:rPr>
              <a:t>Open-source C++ Library Implementation</a:t>
            </a:r>
          </a:p>
        </p:txBody>
      </p:sp>
      <p:sp>
        <p:nvSpPr>
          <p:cNvPr id="3" name="Rectangle 2"/>
          <p:cNvSpPr/>
          <p:nvPr/>
        </p:nvSpPr>
        <p:spPr>
          <a:xfrm>
            <a:off x="287834" y="1583065"/>
            <a:ext cx="16705264" cy="759834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3074" name="Picture 2" descr="C:\Users\Phil\Documents\My LaTeX Documents\Attitude Estimation\presentation\images\LibGithubSnap.PNG"/>
          <p:cNvPicPr>
            <a:picLocks noChangeAspect="1" noChangeArrowheads="1"/>
          </p:cNvPicPr>
          <p:nvPr/>
        </p:nvPicPr>
        <p:blipFill rotWithShape="1">
          <a:blip r:embed="rId2">
            <a:extLst>
              <a:ext uri="{28A0092B-C50C-407E-A947-70E740481C1C}">
                <a14:useLocalDpi xmlns:a14="http://schemas.microsoft.com/office/drawing/2010/main" val="0"/>
              </a:ext>
            </a:extLst>
          </a:blip>
          <a:srcRect b="2626"/>
          <a:stretch/>
        </p:blipFill>
        <p:spPr bwMode="auto">
          <a:xfrm>
            <a:off x="8838210" y="1692572"/>
            <a:ext cx="7956550" cy="73828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stCxn id="2" idx="1"/>
            <a:endCxn id="3" idx="2"/>
          </p:cNvCxnSpPr>
          <p:nvPr/>
        </p:nvCxnSpPr>
        <p:spPr>
          <a:xfrm>
            <a:off x="8639874" y="1583065"/>
            <a:ext cx="592" cy="7598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5" name="Picture 3" descr="C:\Users\Phil\Documents\My LaTeX Documents\Attitude Estimation\presentation\images\attitude_estimator_icon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42" y="1668822"/>
            <a:ext cx="1584175" cy="1584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hil\Documents\My LaTeX Documents\Attitude Estimation\presentation\images\AE_Screensho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471" y="5797389"/>
            <a:ext cx="3777275" cy="32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hil\Documents\My LaTeX Documents\Attitude Estimation\presentation\images\AE_Screenshot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50" y="5797389"/>
            <a:ext cx="4190631" cy="32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16026" y="1856898"/>
            <a:ext cx="6624440" cy="1208023"/>
          </a:xfrm>
          <a:prstGeom prst="rect">
            <a:avLst/>
          </a:prstGeom>
          <a:noFill/>
        </p:spPr>
        <p:txBody>
          <a:bodyPr wrap="square" rtlCol="0">
            <a:spAutoFit/>
          </a:bodyPr>
          <a:lstStyle/>
          <a:p>
            <a:r>
              <a:rPr lang="en-AU" b="1" dirty="0" smtClean="0"/>
              <a:t>Attitude Estimator</a:t>
            </a:r>
          </a:p>
          <a:p>
            <a:pPr>
              <a:spcAft>
                <a:spcPts val="300"/>
              </a:spcAft>
            </a:pPr>
            <a:r>
              <a:rPr lang="en-AU" sz="2000" dirty="0" smtClean="0"/>
              <a:t>A C++ implementation of a nonlinear 3D IMU fusion algorithm</a:t>
            </a:r>
          </a:p>
          <a:p>
            <a:r>
              <a:rPr lang="en-AU" sz="2000" dirty="0">
                <a:hlinkClick r:id="rId6"/>
              </a:rPr>
              <a:t>https://github.com/AIS-Bonn/attitude_estimator</a:t>
            </a:r>
            <a:endParaRPr lang="en-AU" sz="2000" dirty="0"/>
          </a:p>
        </p:txBody>
      </p:sp>
      <p:sp>
        <p:nvSpPr>
          <p:cNvPr id="9" name="TextBox 8"/>
          <p:cNvSpPr txBox="1"/>
          <p:nvPr/>
        </p:nvSpPr>
        <p:spPr>
          <a:xfrm>
            <a:off x="287835" y="3213421"/>
            <a:ext cx="8352039" cy="2587989"/>
          </a:xfrm>
          <a:prstGeom prst="rect">
            <a:avLst/>
          </a:prstGeom>
          <a:noFill/>
        </p:spPr>
        <p:txBody>
          <a:bodyPr wrap="square" lIns="144000" tIns="108000" rIns="144000" bIns="108000" rtlCol="0">
            <a:spAutoFit/>
          </a:bodyPr>
          <a:lstStyle/>
          <a:p>
            <a:pPr algn="just"/>
            <a:r>
              <a:rPr lang="en-AU" sz="1400" dirty="0"/>
              <a:t>Attitude Estimator is a generic platform-independent C++ library that implements an IMU sensor fusion algorithm. Up to 3-axis gyroscope, accelerometer and magnetometer data can be processed into a full 3D quaternion orientation estimate, with the use of a nonlinear Passive Complementary Filter. The library is targeted at robotic applications, but is by no means limited to this. Features of the estimator include gyro bias estimation, transient quick learning, multiple estimation algorithms, tuneable estimator parameters, and near-global stability backed by theoretical </a:t>
            </a:r>
            <a:r>
              <a:rPr lang="en-AU" sz="1400" dirty="0" smtClean="0"/>
              <a:t>analysis.</a:t>
            </a:r>
            <a:endParaRPr lang="en-AU" sz="1400" dirty="0"/>
          </a:p>
          <a:p>
            <a:pPr algn="just"/>
            <a:endParaRPr lang="en-AU" sz="1400" dirty="0" smtClean="0"/>
          </a:p>
          <a:p>
            <a:pPr algn="just"/>
            <a:r>
              <a:rPr lang="en-AU" sz="1400" dirty="0" smtClean="0"/>
              <a:t>Great </a:t>
            </a:r>
            <a:r>
              <a:rPr lang="en-AU" sz="1400" dirty="0"/>
              <a:t>emphasis has been placed on having a very efficient, yet totally numerically and algorithmically robust implementation of the filter. The code size has also been kept to a minimum, and has been extremely well-commented. The programmatic interface has also been made as easy as possible. Please refer to the extensive documentation of the library for more information on its capabilities and usage caveats.</a:t>
            </a:r>
          </a:p>
        </p:txBody>
      </p:sp>
    </p:spTree>
    <p:extLst>
      <p:ext uri="{BB962C8B-B14F-4D97-AF65-F5344CB8AC3E}">
        <p14:creationId xmlns:p14="http://schemas.microsoft.com/office/powerpoint/2010/main" val="40763392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8426" y="1260525"/>
            <a:ext cx="16705264" cy="322540"/>
          </a:xfrm>
          <a:prstGeom prst="round2SameRect">
            <a:avLst>
              <a:gd name="adj1" fmla="val 50000"/>
              <a:gd name="adj2" fmla="val 0"/>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spAutoFit/>
          </a:bodyPr>
          <a:lstStyle/>
          <a:p>
            <a:pPr algn="ctr">
              <a:lnSpc>
                <a:spcPct val="90000"/>
              </a:lnSpc>
            </a:pPr>
            <a:r>
              <a:rPr lang="en-AU" sz="2000" dirty="0">
                <a:solidFill>
                  <a:schemeClr val="bg1"/>
                </a:solidFill>
              </a:rPr>
              <a:t>Notation and Identities</a:t>
            </a:r>
          </a:p>
        </p:txBody>
      </p:sp>
      <p:sp>
        <p:nvSpPr>
          <p:cNvPr id="3" name="Rectangle 2"/>
          <p:cNvSpPr/>
          <p:nvPr/>
        </p:nvSpPr>
        <p:spPr>
          <a:xfrm>
            <a:off x="288426" y="1583066"/>
            <a:ext cx="16705264" cy="759834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cxnSp>
        <p:nvCxnSpPr>
          <p:cNvPr id="6" name="Straight Connector 5"/>
          <p:cNvCxnSpPr>
            <a:stCxn id="3" idx="0"/>
            <a:endCxn id="3" idx="2"/>
          </p:cNvCxnSpPr>
          <p:nvPr/>
        </p:nvCxnSpPr>
        <p:spPr>
          <a:xfrm>
            <a:off x="8641058" y="1583066"/>
            <a:ext cx="0" cy="75983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8426" y="1583066"/>
            <a:ext cx="8352632" cy="7598340"/>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Definition: 2-Sphere</a:t>
            </a:r>
          </a:p>
          <a:p>
            <a:pPr algn="just">
              <a:spcAft>
                <a:spcPts val="600"/>
              </a:spcAft>
            </a:pPr>
            <a:r>
              <a:rPr lang="en-AU" sz="2000" dirty="0" smtClean="0"/>
              <a:t>The </a:t>
            </a:r>
            <a:r>
              <a:rPr lang="en-AU" sz="2000" b="1" dirty="0" smtClean="0"/>
              <a:t>2-sphere</a:t>
            </a:r>
            <a:r>
              <a:rPr lang="en-AU" sz="2000" dirty="0" smtClean="0"/>
              <a:t> S</a:t>
            </a:r>
            <a:r>
              <a:rPr lang="en-AU" sz="2000" baseline="30000" dirty="0" smtClean="0"/>
              <a:t>2</a:t>
            </a:r>
            <a:r>
              <a:rPr lang="en-AU" sz="2000" dirty="0" smtClean="0"/>
              <a:t> is the set of all </a:t>
            </a:r>
            <a:r>
              <a:rPr lang="en-AU" sz="2000" dirty="0"/>
              <a:t>unit vectors in </a:t>
            </a:r>
            <a:r>
              <a:rPr lang="en-AU" sz="2000" dirty="0" smtClean="0"/>
              <a:t>ℝ</a:t>
            </a:r>
            <a:r>
              <a:rPr lang="en-AU" sz="2000" baseline="30000" dirty="0" smtClean="0"/>
              <a:t>3</a:t>
            </a:r>
            <a:r>
              <a:rPr lang="en-AU" sz="2000" dirty="0" smtClean="0"/>
              <a:t>, that is,</a:t>
            </a:r>
          </a:p>
          <a:p>
            <a:pPr algn="just">
              <a:spcAft>
                <a:spcPts val="600"/>
              </a:spcAft>
            </a:pPr>
            <a:endParaRPr lang="en-AU" sz="2000" dirty="0"/>
          </a:p>
          <a:p>
            <a:pPr algn="just">
              <a:spcAft>
                <a:spcPts val="600"/>
              </a:spcAft>
            </a:pPr>
            <a:r>
              <a:rPr lang="en-AU" sz="2000" b="1" u="sng" dirty="0" smtClean="0">
                <a:solidFill>
                  <a:srgbClr val="3F6EA7"/>
                </a:solidFill>
              </a:rPr>
              <a:t>Definition: Rotation matrices</a:t>
            </a:r>
          </a:p>
          <a:p>
            <a:pPr algn="just">
              <a:spcAft>
                <a:spcPts val="600"/>
              </a:spcAft>
            </a:pPr>
            <a:r>
              <a:rPr lang="en-AU" sz="2000" dirty="0" smtClean="0"/>
              <a:t>A </a:t>
            </a:r>
            <a:r>
              <a:rPr lang="en-AU" sz="2000" b="1" dirty="0" smtClean="0"/>
              <a:t>rotation matrix </a:t>
            </a:r>
            <a:r>
              <a:rPr lang="en-AU" sz="2000" dirty="0" smtClean="0"/>
              <a:t>is a 3x3 orthogonal matrix with determinant +1 that can be used to represent a rotation. The set of all rotation matrices is the </a:t>
            </a:r>
            <a:r>
              <a:rPr lang="en-AU" sz="2000" b="1" dirty="0" smtClean="0"/>
              <a:t>special orthogonal group</a:t>
            </a:r>
            <a:r>
              <a:rPr lang="en-AU" sz="2000" dirty="0" smtClean="0"/>
              <a:t> SO(3), and is given by</a:t>
            </a:r>
          </a:p>
          <a:p>
            <a:pPr algn="just">
              <a:spcAft>
                <a:spcPts val="600"/>
              </a:spcAft>
            </a:pPr>
            <a:endParaRPr lang="en-AU" sz="2000" dirty="0"/>
          </a:p>
          <a:p>
            <a:pPr algn="just">
              <a:spcAft>
                <a:spcPts val="600"/>
              </a:spcAft>
            </a:pPr>
            <a:r>
              <a:rPr lang="en-AU" sz="2000" dirty="0" smtClean="0"/>
              <a:t>For a rotation from coordinate frame {A} to frame {B}, we have that</a:t>
            </a:r>
          </a:p>
          <a:p>
            <a:pPr algn="just">
              <a:spcAft>
                <a:spcPts val="600"/>
              </a:spcAft>
            </a:pPr>
            <a:endParaRPr lang="en-AU" sz="2000" dirty="0"/>
          </a:p>
          <a:p>
            <a:pPr algn="just">
              <a:spcAft>
                <a:spcPts val="600"/>
              </a:spcAft>
            </a:pPr>
            <a:r>
              <a:rPr lang="en-AU" sz="2000" dirty="0" smtClean="0"/>
              <a:t>where for example </a:t>
            </a:r>
            <a:r>
              <a:rPr lang="en-AU" sz="2000" baseline="30000" dirty="0" err="1" smtClean="0"/>
              <a:t>A</a:t>
            </a:r>
            <a:r>
              <a:rPr lang="en-AU" sz="2000" dirty="0" err="1" smtClean="0"/>
              <a:t>y</a:t>
            </a:r>
            <a:r>
              <a:rPr lang="en-AU" sz="2000" baseline="-25000" dirty="0" err="1" smtClean="0"/>
              <a:t>B</a:t>
            </a:r>
            <a:r>
              <a:rPr lang="en-AU" sz="2000" dirty="0"/>
              <a:t> </a:t>
            </a:r>
            <a:r>
              <a:rPr lang="en-AU" sz="2000" dirty="0" smtClean="0"/>
              <a:t>is the column vector corresponding to the y-axis of frame {B}, expressed in the coordinates of frame {A}.</a:t>
            </a:r>
          </a:p>
          <a:p>
            <a:pPr algn="just">
              <a:spcAft>
                <a:spcPts val="600"/>
              </a:spcAft>
            </a:pPr>
            <a:r>
              <a:rPr lang="en-AU" sz="2000" b="1" u="sng" dirty="0" smtClean="0">
                <a:solidFill>
                  <a:srgbClr val="3F6EA7"/>
                </a:solidFill>
              </a:rPr>
              <a:t>Definition: Quaternions</a:t>
            </a:r>
          </a:p>
          <a:p>
            <a:pPr algn="just">
              <a:spcAft>
                <a:spcPts val="600"/>
              </a:spcAft>
            </a:pPr>
            <a:r>
              <a:rPr lang="en-AU" sz="2000" dirty="0" smtClean="0"/>
              <a:t>The set of all </a:t>
            </a:r>
            <a:r>
              <a:rPr lang="en-AU" sz="2000" b="1" dirty="0" smtClean="0"/>
              <a:t>quaternions</a:t>
            </a:r>
            <a:r>
              <a:rPr lang="en-AU" sz="2000" dirty="0"/>
              <a:t> </a:t>
            </a:r>
            <a:r>
              <a:rPr lang="en-AU" sz="2000" dirty="0" smtClean="0"/>
              <a:t>ℍ, and the </a:t>
            </a:r>
            <a:r>
              <a:rPr lang="en-AU" sz="2000" dirty="0"/>
              <a:t>subset ℚ </a:t>
            </a:r>
            <a:r>
              <a:rPr lang="en-AU" sz="2000" dirty="0" smtClean="0"/>
              <a:t>of pure rotations, are given by</a:t>
            </a:r>
          </a:p>
          <a:p>
            <a:pPr algn="just">
              <a:spcAft>
                <a:spcPts val="600"/>
              </a:spcAft>
            </a:pPr>
            <a:endParaRPr lang="en-AU" sz="2000" dirty="0" smtClean="0"/>
          </a:p>
          <a:p>
            <a:pPr algn="just">
              <a:spcAft>
                <a:spcPts val="600"/>
              </a:spcAft>
            </a:pPr>
            <a:r>
              <a:rPr lang="en-AU" sz="2000" b="1" dirty="0" smtClean="0"/>
              <a:t>Rotation of a vector </a:t>
            </a:r>
            <a:r>
              <a:rPr lang="en-AU" sz="2000" dirty="0" smtClean="0"/>
              <a:t>by a quaternion is most efficiently computed as</a:t>
            </a:r>
          </a:p>
          <a:p>
            <a:pPr algn="just">
              <a:spcAft>
                <a:spcPts val="600"/>
              </a:spcAft>
            </a:pPr>
            <a:endParaRPr lang="en-AU" sz="2000" dirty="0" smtClean="0"/>
          </a:p>
          <a:p>
            <a:pPr algn="just">
              <a:spcAft>
                <a:spcPts val="600"/>
              </a:spcAft>
            </a:pPr>
            <a:r>
              <a:rPr lang="en-AU" sz="2000" b="1" u="sng" dirty="0" smtClean="0">
                <a:solidFill>
                  <a:srgbClr val="3F6EA7"/>
                </a:solidFill>
              </a:rPr>
              <a:t>Definition: Parallel and antiparallel</a:t>
            </a:r>
          </a:p>
          <a:p>
            <a:pPr algn="just">
              <a:spcAft>
                <a:spcPts val="600"/>
              </a:spcAft>
            </a:pPr>
            <a:r>
              <a:rPr lang="en-AU" sz="2000" dirty="0" smtClean="0"/>
              <a:t>Two</a:t>
            </a:r>
            <a:r>
              <a:rPr lang="en-AU" sz="2000" dirty="0"/>
              <a:t> linearly dependent </a:t>
            </a:r>
            <a:r>
              <a:rPr lang="en-AU" sz="2000" dirty="0" smtClean="0"/>
              <a:t>vectors are </a:t>
            </a:r>
            <a:r>
              <a:rPr lang="en-AU" sz="2000" b="1" dirty="0" smtClean="0"/>
              <a:t>parallel</a:t>
            </a:r>
            <a:r>
              <a:rPr lang="en-AU" sz="2000" dirty="0" smtClean="0"/>
              <a:t> if they are a positive multiple of each other, and </a:t>
            </a:r>
            <a:r>
              <a:rPr lang="en-AU" sz="2000" b="1" dirty="0" smtClean="0"/>
              <a:t>antiparallel</a:t>
            </a:r>
            <a:r>
              <a:rPr lang="en-AU" sz="2000" dirty="0" smtClean="0"/>
              <a:t> if they are a negative multiple of each other.</a:t>
            </a:r>
          </a:p>
        </p:txBody>
      </p:sp>
      <p:pic>
        <p:nvPicPr>
          <p:cNvPr id="1034" name="Picture 10" descr="C:\Users\Phil\Documents\My LaTeX Documents\Attitude Estimation\presentation\images\AppDefn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893" y="2473163"/>
            <a:ext cx="2617697" cy="32768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hil\Documents\My LaTeX Documents\Attitude Estimation\presentation\images\AppDefnSO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542" y="4219550"/>
            <a:ext cx="4572397" cy="3619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hil\Documents\My LaTeX Documents\Attitude Estimation\presentation\images\AppQuatRotate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769" y="7537096"/>
            <a:ext cx="5585945" cy="36579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hil\Documents\My LaTeX Documents\Attitude Estimation\presentation\images\AppRotmatBasi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164" y="4934372"/>
            <a:ext cx="4999154" cy="4496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Phil\Documents\My LaTeX Documents\Attitude Estimation\presentation\images\AppDefnQ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1219" y="6805141"/>
            <a:ext cx="6287045" cy="3467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641058" y="1583065"/>
            <a:ext cx="8352632" cy="7598341"/>
          </a:xfrm>
          <a:prstGeom prst="rect">
            <a:avLst/>
          </a:prstGeom>
          <a:noFill/>
        </p:spPr>
        <p:txBody>
          <a:bodyPr wrap="square" lIns="144000" tIns="108000" rIns="144000" bIns="108000" rtlCol="0">
            <a:noAutofit/>
          </a:bodyPr>
          <a:lstStyle/>
          <a:p>
            <a:pPr algn="just">
              <a:spcAft>
                <a:spcPts val="600"/>
              </a:spcAft>
            </a:pPr>
            <a:r>
              <a:rPr lang="en-AU" sz="2000" b="1" u="sng" dirty="0" smtClean="0">
                <a:solidFill>
                  <a:srgbClr val="3F6EA7"/>
                </a:solidFill>
              </a:rPr>
              <a:t>Identity: Conversions between quaternions and rotation matrices</a:t>
            </a:r>
          </a:p>
          <a:p>
            <a:pPr algn="just">
              <a:spcAft>
                <a:spcPts val="600"/>
              </a:spcAft>
            </a:pPr>
            <a:r>
              <a:rPr lang="en-AU" sz="2000" dirty="0" smtClean="0"/>
              <a:t>Given a quaternion q = (w, x, y, z), the </a:t>
            </a:r>
            <a:r>
              <a:rPr lang="en-AU" sz="2000" b="1" dirty="0" smtClean="0"/>
              <a:t>equivalent rotation matrix</a:t>
            </a:r>
            <a:r>
              <a:rPr lang="en-AU" sz="2000" dirty="0" smtClean="0"/>
              <a:t> is given by</a:t>
            </a:r>
          </a:p>
          <a:p>
            <a:pPr algn="just">
              <a:spcAft>
                <a:spcPts val="600"/>
              </a:spcAft>
            </a:pPr>
            <a:endParaRPr lang="en-AU" sz="2000" dirty="0"/>
          </a:p>
          <a:p>
            <a:pPr algn="just">
              <a:spcAft>
                <a:spcPts val="600"/>
              </a:spcAft>
            </a:pPr>
            <a:endParaRPr lang="en-AU" sz="3200" dirty="0"/>
          </a:p>
          <a:p>
            <a:pPr algn="just">
              <a:spcAft>
                <a:spcPts val="600"/>
              </a:spcAft>
            </a:pPr>
            <a:r>
              <a:rPr lang="en-AU" sz="2000" dirty="0" smtClean="0"/>
              <a:t>Given a rotation matrix R, the </a:t>
            </a:r>
            <a:r>
              <a:rPr lang="en-AU" sz="2000" b="1" dirty="0" smtClean="0"/>
              <a:t>equivalent quaternion </a:t>
            </a:r>
            <a:r>
              <a:rPr lang="en-AU" sz="2000" dirty="0" smtClean="0"/>
              <a:t>is given by</a:t>
            </a:r>
          </a:p>
        </p:txBody>
      </p:sp>
      <p:pic>
        <p:nvPicPr>
          <p:cNvPr id="1039" name="Picture 15" descr="C:\Users\Phil\Documents\My LaTeX Documents\Attitude Estimation\presentation\images\AppConvQuatToRotm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41548" y="2460971"/>
            <a:ext cx="5551652" cy="9449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Phil\Documents\My LaTeX Documents\Attitude Estimation\presentation\images\AppConvRotmatToQua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71014" y="3815530"/>
            <a:ext cx="6092719" cy="520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992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1338</TotalTime>
  <Words>2432</Words>
  <Application>Microsoft Office PowerPoint</Application>
  <PresentationFormat>Custom</PresentationFormat>
  <Paragraphs>159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 Allgeuer</dc:creator>
  <cp:lastModifiedBy>lpallgeuer</cp:lastModifiedBy>
  <cp:revision>106</cp:revision>
  <dcterms:created xsi:type="dcterms:W3CDTF">2014-11-13T19:22:31Z</dcterms:created>
  <dcterms:modified xsi:type="dcterms:W3CDTF">2016-11-25T17:32:10Z</dcterms:modified>
</cp:coreProperties>
</file>