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036" r:id="rId1"/>
  </p:sldMasterIdLst>
  <p:notesMasterIdLst>
    <p:notesMasterId r:id="rId28"/>
  </p:notesMasterIdLst>
  <p:handoutMasterIdLst>
    <p:handoutMasterId r:id="rId29"/>
  </p:handoutMasterIdLst>
  <p:sldIdLst>
    <p:sldId id="670" r:id="rId2"/>
    <p:sldId id="671" r:id="rId3"/>
    <p:sldId id="719" r:id="rId4"/>
    <p:sldId id="720" r:id="rId5"/>
    <p:sldId id="721" r:id="rId6"/>
    <p:sldId id="726" r:id="rId7"/>
    <p:sldId id="722" r:id="rId8"/>
    <p:sldId id="728" r:id="rId9"/>
    <p:sldId id="729" r:id="rId10"/>
    <p:sldId id="727" r:id="rId11"/>
    <p:sldId id="737" r:id="rId12"/>
    <p:sldId id="723" r:id="rId13"/>
    <p:sldId id="736" r:id="rId14"/>
    <p:sldId id="739" r:id="rId15"/>
    <p:sldId id="730" r:id="rId16"/>
    <p:sldId id="740" r:id="rId17"/>
    <p:sldId id="724" r:id="rId18"/>
    <p:sldId id="735" r:id="rId19"/>
    <p:sldId id="732" r:id="rId20"/>
    <p:sldId id="738" r:id="rId21"/>
    <p:sldId id="731" r:id="rId22"/>
    <p:sldId id="733" r:id="rId23"/>
    <p:sldId id="734" r:id="rId24"/>
    <p:sldId id="725" r:id="rId25"/>
    <p:sldId id="716" r:id="rId26"/>
    <p:sldId id="718" r:id="rId27"/>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a:srgbClr val="CED8DF"/>
    <a:srgbClr val="DFCDB6"/>
    <a:srgbClr val="A9BBBB"/>
    <a:srgbClr val="99CCFF"/>
    <a:srgbClr val="81D5FF"/>
    <a:srgbClr val="ABE3FF"/>
    <a:srgbClr val="6EEDFE"/>
    <a:srgbClr val="03D1ED"/>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82845" autoAdjust="0"/>
  </p:normalViewPr>
  <p:slideViewPr>
    <p:cSldViewPr>
      <p:cViewPr>
        <p:scale>
          <a:sx n="114" d="100"/>
          <a:sy n="114" d="100"/>
        </p:scale>
        <p:origin x="-144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6D4B581-2D1D-4E9F-AEA8-12D7D2CFEE98}" type="slidenum">
              <a:rPr lang="en-US"/>
              <a:pPr/>
              <a:t>‹#›</a:t>
            </a:fld>
            <a:endParaRPr lang="en-US"/>
          </a:p>
        </p:txBody>
      </p:sp>
    </p:spTree>
    <p:extLst>
      <p:ext uri="{BB962C8B-B14F-4D97-AF65-F5344CB8AC3E}">
        <p14:creationId xmlns:p14="http://schemas.microsoft.com/office/powerpoint/2010/main" val="31956889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E645A20-9819-4736-B7FE-6773A3746032}" type="slidenum">
              <a:rPr lang="en-US"/>
              <a:pPr/>
              <a:t>‹#›</a:t>
            </a:fld>
            <a:endParaRPr lang="en-US"/>
          </a:p>
        </p:txBody>
      </p:sp>
    </p:spTree>
    <p:extLst>
      <p:ext uri="{BB962C8B-B14F-4D97-AF65-F5344CB8AC3E}">
        <p14:creationId xmlns:p14="http://schemas.microsoft.com/office/powerpoint/2010/main" val="22865111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BDB479-DC8A-4EC5-A0BF-AFA3F991E96E}"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Separate channel for each of the visual feature types (SIFT, LAB</a:t>
            </a:r>
            <a:r>
              <a:rPr lang="en-US" baseline="0" dirty="0" smtClean="0"/>
              <a:t> Histogram, </a:t>
            </a:r>
            <a:r>
              <a:rPr lang="en-US" baseline="0" dirty="0" err="1" smtClean="0"/>
              <a:t>Texton</a:t>
            </a:r>
            <a:r>
              <a:rPr lang="en-US" baseline="0" dirty="0" smtClean="0"/>
              <a:t> filter bank)</a:t>
            </a:r>
            <a:endParaRPr lang="en-US" dirty="0" smtClean="0"/>
          </a:p>
          <a:p>
            <a:r>
              <a:rPr lang="en-US" dirty="0" smtClean="0"/>
              <a:t>Use the same visual features and kernel for DP and category classification</a:t>
            </a:r>
          </a:p>
          <a:p>
            <a:r>
              <a:rPr lang="en-US" dirty="0" smtClean="0"/>
              <a:t>Weights</a:t>
            </a:r>
            <a:r>
              <a:rPr lang="en-US" baseline="0" dirty="0" smtClean="0"/>
              <a:t> are the average distance between feature vectors in the training data</a:t>
            </a:r>
          </a:p>
        </p:txBody>
      </p:sp>
      <p:sp>
        <p:nvSpPr>
          <p:cNvPr id="4" name="Slide Number Placeholder 3"/>
          <p:cNvSpPr>
            <a:spLocks noGrp="1"/>
          </p:cNvSpPr>
          <p:nvPr>
            <p:ph type="sldNum" sz="quarter" idx="10"/>
          </p:nvPr>
        </p:nvSpPr>
        <p:spPr/>
        <p:txBody>
          <a:bodyPr/>
          <a:lstStyle/>
          <a:p>
            <a:fld id="{BE645A20-9819-4736-B7FE-6773A3746032}" type="slidenum">
              <a:rPr lang="en-US" smtClean="0"/>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Kernel weights</a:t>
            </a:r>
            <a:r>
              <a:rPr lang="en-US" baseline="0" dirty="0" smtClean="0"/>
              <a:t> the binary affordances separate from the real valued ones using hamming distance and </a:t>
            </a:r>
            <a:r>
              <a:rPr lang="en-US" baseline="0" dirty="0" err="1" smtClean="0"/>
              <a:t>euclidean</a:t>
            </a:r>
            <a:r>
              <a:rPr lang="en-US" baseline="0" dirty="0" smtClean="0"/>
              <a:t> distance respectively</a:t>
            </a:r>
          </a:p>
          <a:p>
            <a:r>
              <a:rPr lang="en-US" baseline="0" dirty="0" smtClean="0"/>
              <a:t>Affordance classifiers are trained on the ground truth attribute labels, not predicted labels.</a:t>
            </a:r>
            <a:endParaRPr lang="en-US" dirty="0"/>
          </a:p>
        </p:txBody>
      </p:sp>
      <p:sp>
        <p:nvSpPr>
          <p:cNvPr id="4" name="Slide Number Placeholder 3"/>
          <p:cNvSpPr>
            <a:spLocks noGrp="1"/>
          </p:cNvSpPr>
          <p:nvPr>
            <p:ph type="sldNum" sz="quarter" idx="10"/>
          </p:nvPr>
        </p:nvSpPr>
        <p:spPr/>
        <p:txBody>
          <a:bodyPr/>
          <a:lstStyle/>
          <a:p>
            <a:fld id="{BE645A20-9819-4736-B7FE-6773A3746032}" type="slidenum">
              <a:rPr lang="en-US" smtClean="0"/>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Collection:</a:t>
            </a:r>
          </a:p>
          <a:p>
            <a:r>
              <a:rPr lang="en-US" dirty="0" smtClean="0"/>
              <a:t>Overhead camera to give</a:t>
            </a:r>
            <a:r>
              <a:rPr lang="en-US" baseline="0" dirty="0" smtClean="0"/>
              <a:t> localization.</a:t>
            </a:r>
          </a:p>
          <a:p>
            <a:r>
              <a:rPr lang="en-US" baseline="0" dirty="0" smtClean="0"/>
              <a:t>Robot autonomously turns to view object and zooms camera to give consistent magnification across different distances (i.e. remove scale issues)</a:t>
            </a:r>
          </a:p>
          <a:p>
            <a:endParaRPr lang="en-US" baseline="0" dirty="0" smtClean="0"/>
          </a:p>
          <a:p>
            <a:r>
              <a:rPr lang="en-US" baseline="0" dirty="0" smtClean="0"/>
              <a:t>Robot view from a different scenario on right</a:t>
            </a:r>
          </a:p>
          <a:p>
            <a:endParaRPr lang="en-US" baseline="0" dirty="0" smtClean="0"/>
          </a:p>
          <a:p>
            <a:r>
              <a:rPr lang="en-US" baseline="0" dirty="0" smtClean="0"/>
              <a:t>Ground truth generated by having robot perform each behavior with human recording success or failure.</a:t>
            </a:r>
            <a:endParaRPr lang="en-US" dirty="0"/>
          </a:p>
        </p:txBody>
      </p:sp>
      <p:sp>
        <p:nvSpPr>
          <p:cNvPr id="4" name="Slide Number Placeholder 3"/>
          <p:cNvSpPr>
            <a:spLocks noGrp="1"/>
          </p:cNvSpPr>
          <p:nvPr>
            <p:ph type="sldNum" sz="quarter" idx="10"/>
          </p:nvPr>
        </p:nvSpPr>
        <p:spPr/>
        <p:txBody>
          <a:bodyPr/>
          <a:lstStyle/>
          <a:p>
            <a:fld id="{526C9640-6F5B-1341-9E1E-CD8F86A7FFC2}" type="slidenum">
              <a:rPr lang="en-US" smtClean="0"/>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Containers</a:t>
            </a:r>
            <a:r>
              <a:rPr lang="en-US" baseline="0" dirty="0" smtClean="0"/>
              <a:t> are mugs, cups, bottles, pitchers</a:t>
            </a:r>
          </a:p>
          <a:p>
            <a:endParaRPr lang="en-US" baseline="0" dirty="0" smtClean="0"/>
          </a:p>
          <a:p>
            <a:r>
              <a:rPr lang="en-US" baseline="0" dirty="0" err="1" smtClean="0"/>
              <a:t>Liftable</a:t>
            </a:r>
            <a:r>
              <a:rPr lang="en-US" baseline="0" dirty="0" smtClean="0"/>
              <a:t> and </a:t>
            </a:r>
            <a:r>
              <a:rPr lang="en-US" baseline="0" dirty="0" err="1" smtClean="0"/>
              <a:t>carryable</a:t>
            </a:r>
            <a:r>
              <a:rPr lang="en-US" baseline="0" dirty="0" smtClean="0"/>
              <a:t> turned out to be the same for the objects we used (i.e. if the robot can lift it it can drive with it lifted)</a:t>
            </a:r>
            <a:endParaRPr lang="en-US" dirty="0"/>
          </a:p>
        </p:txBody>
      </p:sp>
      <p:sp>
        <p:nvSpPr>
          <p:cNvPr id="4" name="Slide Number Placeholder 3"/>
          <p:cNvSpPr>
            <a:spLocks noGrp="1"/>
          </p:cNvSpPr>
          <p:nvPr>
            <p:ph type="sldNum" sz="quarter" idx="10"/>
          </p:nvPr>
        </p:nvSpPr>
        <p:spPr/>
        <p:txBody>
          <a:bodyPr/>
          <a:lstStyle/>
          <a:p>
            <a:fld id="{BE645A20-9819-4736-B7FE-6773A3746032}" type="slidenum">
              <a:rPr lang="en-US" smtClean="0"/>
              <a:pPr/>
              <a:t>12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Results are average of five training / testing splits across all data, ignoring class membership.</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Testing sizes were held constant at 115 images (~30% of data).</a:t>
            </a:r>
            <a:endParaRPr lang="en-US" dirty="0" smtClean="0"/>
          </a:p>
          <a:p>
            <a:endParaRPr lang="en-US" dirty="0"/>
          </a:p>
        </p:txBody>
      </p:sp>
      <p:sp>
        <p:nvSpPr>
          <p:cNvPr id="4" name="Slide Number Placeholder 3"/>
          <p:cNvSpPr>
            <a:spLocks noGrp="1"/>
          </p:cNvSpPr>
          <p:nvPr>
            <p:ph type="sldNum" sz="quarter" idx="10"/>
          </p:nvPr>
        </p:nvSpPr>
        <p:spPr/>
        <p:txBody>
          <a:bodyPr/>
          <a:lstStyle/>
          <a:p>
            <a:fld id="{BE645A20-9819-4736-B7FE-6773A3746032}" type="slidenum">
              <a:rPr lang="en-US" smtClean="0"/>
              <a:pPr/>
              <a:t>13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Multiclass SVM for object</a:t>
            </a:r>
            <a:r>
              <a:rPr lang="en-US" baseline="0" dirty="0" smtClean="0"/>
              <a:t> classification</a:t>
            </a:r>
          </a:p>
          <a:p>
            <a:r>
              <a:rPr lang="en-US" baseline="0" dirty="0" smtClean="0"/>
              <a:t>Majority vote classifier conditioned on class for CA-Chain</a:t>
            </a:r>
          </a:p>
          <a:p>
            <a:r>
              <a:rPr lang="en-US" baseline="0" dirty="0" smtClean="0"/>
              <a:t>DP-style SVM for each class in CA-Full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Results are average of five training / testing splits.</a:t>
            </a:r>
            <a:endParaRPr lang="en-US" dirty="0" smtClean="0"/>
          </a:p>
          <a:p>
            <a:endParaRPr lang="en-US" dirty="0"/>
          </a:p>
        </p:txBody>
      </p:sp>
      <p:sp>
        <p:nvSpPr>
          <p:cNvPr id="4" name="Slide Number Placeholder 3"/>
          <p:cNvSpPr>
            <a:spLocks noGrp="1"/>
          </p:cNvSpPr>
          <p:nvPr>
            <p:ph type="sldNum" sz="quarter" idx="10"/>
          </p:nvPr>
        </p:nvSpPr>
        <p:spPr/>
        <p:txBody>
          <a:bodyPr/>
          <a:lstStyle/>
          <a:p>
            <a:fld id="{BE645A20-9819-4736-B7FE-6773A3746032}" type="slidenum">
              <a:rPr lang="en-US" smtClean="0"/>
              <a:pPr/>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Multiclass SVM for object</a:t>
            </a:r>
            <a:r>
              <a:rPr lang="en-US" baseline="0" dirty="0" smtClean="0"/>
              <a:t> classification</a:t>
            </a:r>
          </a:p>
          <a:p>
            <a:r>
              <a:rPr lang="en-US" baseline="0" dirty="0" smtClean="0"/>
              <a:t>Majority vote classifier conditioned on class for CA-Chain</a:t>
            </a:r>
          </a:p>
          <a:p>
            <a:r>
              <a:rPr lang="en-US" baseline="0" dirty="0" smtClean="0"/>
              <a:t>DP-style SVM for each class in CA-Full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Results are average of five training / testing splits.</a:t>
            </a:r>
            <a:endParaRPr lang="en-US" dirty="0" smtClean="0"/>
          </a:p>
          <a:p>
            <a:endParaRPr lang="en-US" dirty="0"/>
          </a:p>
        </p:txBody>
      </p:sp>
      <p:sp>
        <p:nvSpPr>
          <p:cNvPr id="4" name="Slide Number Placeholder 3"/>
          <p:cNvSpPr>
            <a:spLocks noGrp="1"/>
          </p:cNvSpPr>
          <p:nvPr>
            <p:ph type="sldNum" sz="quarter" idx="10"/>
          </p:nvPr>
        </p:nvSpPr>
        <p:spPr/>
        <p:txBody>
          <a:bodyPr/>
          <a:lstStyle/>
          <a:p>
            <a:fld id="{BE645A20-9819-4736-B7FE-6773A3746032}" type="slidenum">
              <a:rPr lang="en-US" smtClean="0"/>
              <a:pPr/>
              <a:t>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Results are average of five training / testing splits across all data, ignoring class membership.</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Testing sizes were held constant at 115 images (~30% of data).</a:t>
            </a:r>
            <a:endParaRPr lang="en-US" dirty="0" smtClean="0"/>
          </a:p>
          <a:p>
            <a:endParaRPr lang="en-US" dirty="0"/>
          </a:p>
        </p:txBody>
      </p:sp>
      <p:sp>
        <p:nvSpPr>
          <p:cNvPr id="4" name="Slide Number Placeholder 3"/>
          <p:cNvSpPr>
            <a:spLocks noGrp="1"/>
          </p:cNvSpPr>
          <p:nvPr>
            <p:ph type="sldNum" sz="quarter" idx="10"/>
          </p:nvPr>
        </p:nvSpPr>
        <p:spPr/>
        <p:txBody>
          <a:bodyPr/>
          <a:lstStyle/>
          <a:p>
            <a:fld id="{BE645A20-9819-4736-B7FE-6773A3746032}" type="slidenum">
              <a:rPr lang="en-US" smtClean="0"/>
              <a:pPr/>
              <a:t>16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Training size of 260</a:t>
            </a:r>
            <a:r>
              <a:rPr lang="en-US" baseline="0" dirty="0" smtClean="0"/>
              <a:t> images.  Results are average of five training / testing splits.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Percent of correctly classified affordances across all object categories</a:t>
            </a:r>
          </a:p>
          <a:p>
            <a:endParaRPr lang="en-US" dirty="0"/>
          </a:p>
        </p:txBody>
      </p:sp>
      <p:sp>
        <p:nvSpPr>
          <p:cNvPr id="4" name="Slide Number Placeholder 3"/>
          <p:cNvSpPr>
            <a:spLocks noGrp="1"/>
          </p:cNvSpPr>
          <p:nvPr>
            <p:ph type="sldNum" sz="quarter" idx="10"/>
          </p:nvPr>
        </p:nvSpPr>
        <p:spPr/>
        <p:txBody>
          <a:bodyPr/>
          <a:lstStyle/>
          <a:p>
            <a:fld id="{BE645A20-9819-4736-B7FE-6773A3746032}" type="slidenum">
              <a:rPr lang="en-US" smtClean="0"/>
              <a:pPr/>
              <a:t>17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18</a:t>
            </a:fld>
            <a:endParaRPr lang="en-US"/>
          </a:p>
        </p:txBody>
      </p:sp>
    </p:spTree>
    <p:extLst>
      <p:ext uri="{BB962C8B-B14F-4D97-AF65-F5344CB8AC3E}">
        <p14:creationId xmlns:p14="http://schemas.microsoft.com/office/powerpoint/2010/main" val="154749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want</a:t>
            </a:r>
            <a:r>
              <a:rPr lang="en-US" baseline="0" dirty="0" smtClean="0"/>
              <a:t> to do this distally</a:t>
            </a:r>
            <a:endParaRPr lang="en-US" dirty="0"/>
          </a:p>
        </p:txBody>
      </p:sp>
      <p:sp>
        <p:nvSpPr>
          <p:cNvPr id="4" name="Slide Number Placeholder 3"/>
          <p:cNvSpPr>
            <a:spLocks noGrp="1"/>
          </p:cNvSpPr>
          <p:nvPr>
            <p:ph type="sldNum" sz="quarter" idx="10"/>
          </p:nvPr>
        </p:nvSpPr>
        <p:spPr/>
        <p:txBody>
          <a:bodyPr/>
          <a:lstStyle/>
          <a:p>
            <a:fld id="{ABBDB479-DC8A-4EC5-A0BF-AFA3F991E96E}" type="slidenum">
              <a:rPr lang="en-US" smtClean="0"/>
              <a:pPr/>
              <a:t>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2-faces is</a:t>
            </a:r>
            <a:r>
              <a:rPr lang="en-US" baseline="0" dirty="0" smtClean="0"/>
              <a:t> “2D-boxy”</a:t>
            </a:r>
          </a:p>
          <a:p>
            <a:r>
              <a:rPr lang="en-US" baseline="0" dirty="0" smtClean="0"/>
              <a:t>6-faces is “3D-Boxy”</a:t>
            </a:r>
          </a:p>
          <a:p>
            <a:endParaRPr lang="en-US" baseline="0" dirty="0" smtClean="0"/>
          </a:p>
          <a:p>
            <a:r>
              <a:rPr lang="en-US" baseline="0" dirty="0" smtClean="0"/>
              <a:t>Terms from [</a:t>
            </a:r>
            <a:r>
              <a:rPr lang="en-US" sz="1200" kern="1200" dirty="0" err="1" smtClean="0">
                <a:solidFill>
                  <a:schemeClr val="tx1"/>
                </a:solidFill>
                <a:latin typeface="Arial" charset="0"/>
                <a:ea typeface="+mn-ea"/>
                <a:cs typeface="+mn-cs"/>
              </a:rPr>
              <a:t>Farhadi</a:t>
            </a:r>
            <a:r>
              <a:rPr lang="en-US" sz="1200" kern="1200" dirty="0" smtClean="0">
                <a:solidFill>
                  <a:schemeClr val="tx1"/>
                </a:solidFill>
                <a:latin typeface="Arial" charset="0"/>
                <a:ea typeface="+mn-ea"/>
                <a:cs typeface="+mn-cs"/>
              </a:rPr>
              <a:t>, Ian </a:t>
            </a:r>
            <a:r>
              <a:rPr lang="en-US" sz="1200" kern="1200" dirty="0" err="1" smtClean="0">
                <a:solidFill>
                  <a:schemeClr val="tx1"/>
                </a:solidFill>
                <a:latin typeface="Arial" charset="0"/>
                <a:ea typeface="+mn-ea"/>
                <a:cs typeface="+mn-cs"/>
              </a:rPr>
              <a:t>Endres</a:t>
            </a:r>
            <a:r>
              <a:rPr lang="en-US" sz="1200" kern="1200" dirty="0" smtClean="0">
                <a:solidFill>
                  <a:schemeClr val="tx1"/>
                </a:solidFill>
                <a:latin typeface="Arial" charset="0"/>
                <a:ea typeface="+mn-ea"/>
                <a:cs typeface="+mn-cs"/>
              </a:rPr>
              <a:t>, Derek </a:t>
            </a:r>
            <a:r>
              <a:rPr lang="en-US" sz="1200" kern="1200" dirty="0" err="1" smtClean="0">
                <a:solidFill>
                  <a:schemeClr val="tx1"/>
                </a:solidFill>
                <a:latin typeface="Arial" charset="0"/>
                <a:ea typeface="+mn-ea"/>
                <a:cs typeface="+mn-cs"/>
              </a:rPr>
              <a:t>Hoiem</a:t>
            </a:r>
            <a:r>
              <a:rPr lang="en-US" sz="1200" kern="1200" dirty="0" smtClean="0">
                <a:solidFill>
                  <a:schemeClr val="tx1"/>
                </a:solidFill>
                <a:latin typeface="Arial" charset="0"/>
                <a:ea typeface="+mn-ea"/>
                <a:cs typeface="+mn-cs"/>
              </a:rPr>
              <a:t>, David Forsyth, CVPR 2009]</a:t>
            </a:r>
            <a:endParaRPr lang="en-US" dirty="0"/>
          </a:p>
        </p:txBody>
      </p:sp>
      <p:sp>
        <p:nvSpPr>
          <p:cNvPr id="4" name="Slide Number Placeholder 3"/>
          <p:cNvSpPr>
            <a:spLocks noGrp="1"/>
          </p:cNvSpPr>
          <p:nvPr>
            <p:ph type="sldNum" sz="quarter" idx="10"/>
          </p:nvPr>
        </p:nvSpPr>
        <p:spPr/>
        <p:txBody>
          <a:bodyPr/>
          <a:lstStyle/>
          <a:p>
            <a:fld id="{BE645A20-9819-4736-B7FE-6773A3746032}" type="slidenum">
              <a:rPr lang="en-US" smtClean="0"/>
              <a:pPr/>
              <a:t>19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books used in training data,</a:t>
            </a:r>
          </a:p>
          <a:p>
            <a:r>
              <a:rPr lang="en-US" dirty="0" smtClean="0"/>
              <a:t>Tested</a:t>
            </a:r>
            <a:r>
              <a:rPr lang="en-US" baseline="0" dirty="0" smtClean="0"/>
              <a:t> on the book images.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Training size is the number of objects from categories other than the one being held out. The testing set is the entire set of objects from the unseen class. The training is exactly the same as above, just that the training set is from 5 of the object categories and the testing set is the sixth category.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  full dataset DP performed below 0.2</a:t>
            </a:r>
            <a:r>
              <a:rPr lang="en-US" baseline="0" dirty="0" smtClean="0"/>
              <a:t> error at training size of 260 elements.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Attribute method was mostly below 0.3 error at 260.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a:t>
            </a:r>
            <a:r>
              <a:rPr lang="en-US" dirty="0" smtClean="0"/>
              <a:t>he lack in improvement likely</a:t>
            </a:r>
            <a:r>
              <a:rPr lang="en-US" baseline="0" dirty="0" smtClean="0"/>
              <a:t> comes from </a:t>
            </a:r>
            <a:r>
              <a:rPr lang="en-US" dirty="0" smtClean="0"/>
              <a:t>small appearance overlap of the object categories chosen for these, so information transfer from previous categories is difficult.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Additionally the appearance to attribute mappings of one category are not always similar to the others, so the attribute transfer does not perform well on the new category.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such, DP tends to perform better, since it can weight features from the much larger visual feature vector (1600 elements) to create a decision boundary, while the attribute model has the lower dimensional attribute feature vector (23 elements), where the elements are also noisy</a:t>
            </a:r>
            <a:r>
              <a:rPr lang="en-US" baseline="0" dirty="0" smtClean="0"/>
              <a:t> inferences.</a:t>
            </a:r>
            <a:endParaRPr lang="en-US" dirty="0" smtClean="0"/>
          </a:p>
        </p:txBody>
      </p:sp>
      <p:sp>
        <p:nvSpPr>
          <p:cNvPr id="4" name="Slide Number Placeholder 3"/>
          <p:cNvSpPr>
            <a:spLocks noGrp="1"/>
          </p:cNvSpPr>
          <p:nvPr>
            <p:ph type="sldNum" sz="quarter" idx="10"/>
          </p:nvPr>
        </p:nvSpPr>
        <p:spPr/>
        <p:txBody>
          <a:bodyPr/>
          <a:lstStyle/>
          <a:p>
            <a:fld id="{BE645A20-9819-4736-B7FE-6773A3746032}" type="slidenum">
              <a:rPr lang="en-US" smtClean="0"/>
              <a:pPr/>
              <a:t>20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boxes</a:t>
            </a:r>
            <a:r>
              <a:rPr lang="en-US" baseline="0" dirty="0" smtClean="0"/>
              <a:t> </a:t>
            </a:r>
            <a:r>
              <a:rPr lang="en-US" dirty="0" smtClean="0"/>
              <a:t>used in training data,</a:t>
            </a:r>
          </a:p>
          <a:p>
            <a:r>
              <a:rPr lang="en-US" dirty="0" smtClean="0"/>
              <a:t>Tested</a:t>
            </a:r>
            <a:r>
              <a:rPr lang="en-US" baseline="0" dirty="0" smtClean="0"/>
              <a:t> on the box images.</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  full dataset DP performed below 0.2</a:t>
            </a:r>
            <a:r>
              <a:rPr lang="en-US" baseline="0" dirty="0" smtClean="0"/>
              <a:t> error at training size of 260 elements.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Attribute method was mostly below 0.3 error at 260.</a:t>
            </a:r>
          </a:p>
          <a:p>
            <a:endParaRPr lang="en-US" dirty="0"/>
          </a:p>
        </p:txBody>
      </p:sp>
      <p:sp>
        <p:nvSpPr>
          <p:cNvPr id="4" name="Slide Number Placeholder 3"/>
          <p:cNvSpPr>
            <a:spLocks noGrp="1"/>
          </p:cNvSpPr>
          <p:nvPr>
            <p:ph type="sldNum" sz="quarter" idx="10"/>
          </p:nvPr>
        </p:nvSpPr>
        <p:spPr/>
        <p:txBody>
          <a:bodyPr/>
          <a:lstStyle/>
          <a:p>
            <a:fld id="{BE645A20-9819-4736-B7FE-6773A3746032}" type="slidenum">
              <a:rPr lang="en-US" smtClean="0"/>
              <a:pPr/>
              <a:t>21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Percent of correctly classified affordances of unseen object classes comparing between SVM based direct perception (DP) and the attribute based method (</a:t>
            </a:r>
            <a:r>
              <a:rPr lang="en-US" sz="1200" kern="1200" dirty="0" err="1" smtClean="0">
                <a:solidFill>
                  <a:schemeClr val="tx1"/>
                </a:solidFill>
                <a:latin typeface="Arial" charset="0"/>
                <a:ea typeface="+mn-ea"/>
                <a:cs typeface="+mn-cs"/>
              </a:rPr>
              <a:t>Att</a:t>
            </a:r>
            <a:r>
              <a:rPr lang="en-US" sz="1200" kern="1200" dirty="0" smtClean="0">
                <a:solidFill>
                  <a:schemeClr val="tx1"/>
                </a:solidFill>
                <a:latin typeface="Arial" charset="0"/>
                <a:ea typeface="+mn-ea"/>
                <a:cs typeface="+mn-cs"/>
              </a:rPr>
              <a:t>). Class labels represent the testing class. Results are the average of five training-testing splits with a training size of 300 images for</a:t>
            </a:r>
            <a:r>
              <a:rPr lang="en-US" sz="1200" kern="1200" baseline="0" dirty="0" smtClean="0">
                <a:solidFill>
                  <a:schemeClr val="tx1"/>
                </a:solidFill>
                <a:latin typeface="Arial" charset="0"/>
                <a:ea typeface="+mn-ea"/>
                <a:cs typeface="+mn-cs"/>
              </a:rPr>
              <a:t> each test.</a:t>
            </a:r>
            <a:endParaRPr lang="en-US" dirty="0"/>
          </a:p>
        </p:txBody>
      </p:sp>
      <p:sp>
        <p:nvSpPr>
          <p:cNvPr id="4" name="Slide Number Placeholder 3"/>
          <p:cNvSpPr>
            <a:spLocks noGrp="1"/>
          </p:cNvSpPr>
          <p:nvPr>
            <p:ph type="sldNum" sz="quarter" idx="10"/>
          </p:nvPr>
        </p:nvSpPr>
        <p:spPr/>
        <p:txBody>
          <a:bodyPr/>
          <a:lstStyle/>
          <a:p>
            <a:fld id="{BE645A20-9819-4736-B7FE-6773A3746032}" type="slidenum">
              <a:rPr lang="en-US" smtClean="0"/>
              <a:pPr/>
              <a:t>22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23</a:t>
            </a:fld>
            <a:endParaRPr lang="en-US"/>
          </a:p>
        </p:txBody>
      </p:sp>
    </p:spTree>
    <p:extLst>
      <p:ext uri="{BB962C8B-B14F-4D97-AF65-F5344CB8AC3E}">
        <p14:creationId xmlns:p14="http://schemas.microsoft.com/office/powerpoint/2010/main" val="3659286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24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BDB479-DC8A-4EC5-A0BF-AFA3F991E96E}"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2</a:t>
            </a:fld>
            <a:endParaRPr lang="en-US"/>
          </a:p>
        </p:txBody>
      </p:sp>
    </p:spTree>
    <p:extLst>
      <p:ext uri="{BB962C8B-B14F-4D97-AF65-F5344CB8AC3E}">
        <p14:creationId xmlns:p14="http://schemas.microsoft.com/office/powerpoint/2010/main" val="155848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3</a:t>
            </a:fld>
            <a:endParaRPr lang="en-US"/>
          </a:p>
        </p:txBody>
      </p:sp>
    </p:spTree>
    <p:extLst>
      <p:ext uri="{BB962C8B-B14F-4D97-AF65-F5344CB8AC3E}">
        <p14:creationId xmlns:p14="http://schemas.microsoft.com/office/powerpoint/2010/main" val="246995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4</a:t>
            </a:fld>
            <a:endParaRPr lang="en-US"/>
          </a:p>
        </p:txBody>
      </p:sp>
    </p:spTree>
    <p:extLst>
      <p:ext uri="{BB962C8B-B14F-4D97-AF65-F5344CB8AC3E}">
        <p14:creationId xmlns:p14="http://schemas.microsoft.com/office/powerpoint/2010/main" val="231501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45A20-9819-4736-B7FE-6773A3746032}" type="slidenum">
              <a:rPr lang="en-US" smtClean="0"/>
              <a:pPr/>
              <a:t>5</a:t>
            </a:fld>
            <a:endParaRPr lang="en-US"/>
          </a:p>
        </p:txBody>
      </p:sp>
    </p:spTree>
    <p:extLst>
      <p:ext uri="{BB962C8B-B14F-4D97-AF65-F5344CB8AC3E}">
        <p14:creationId xmlns:p14="http://schemas.microsoft.com/office/powerpoint/2010/main" val="170912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Learn a classifier for each attribute from the visual</a:t>
            </a:r>
            <a:r>
              <a:rPr lang="en-US" baseline="0" dirty="0" smtClean="0"/>
              <a:t> features.</a:t>
            </a:r>
          </a:p>
          <a:p>
            <a:r>
              <a:rPr lang="en-US" baseline="0" dirty="0" smtClean="0"/>
              <a:t>Learn classifiers for each affordance using the attribute values as feature vectors. Inspired by </a:t>
            </a:r>
            <a:r>
              <a:rPr lang="en-US" baseline="0" dirty="0" err="1" smtClean="0"/>
              <a:t>Christoph</a:t>
            </a:r>
            <a:r>
              <a:rPr lang="en-US" baseline="0" dirty="0" smtClean="0"/>
              <a:t> </a:t>
            </a:r>
            <a:r>
              <a:rPr lang="en-US" baseline="0" dirty="0" err="1" smtClean="0"/>
              <a:t>Lampert’s</a:t>
            </a:r>
            <a:r>
              <a:rPr lang="en-US" baseline="0" dirty="0" smtClean="0"/>
              <a:t> CVPR 2009 paper.</a:t>
            </a:r>
          </a:p>
          <a:p>
            <a:r>
              <a:rPr lang="en-US" baseline="0" dirty="0" smtClean="0"/>
              <a:t>Uses the notion of “information transfer”</a:t>
            </a:r>
          </a:p>
        </p:txBody>
      </p:sp>
      <p:sp>
        <p:nvSpPr>
          <p:cNvPr id="4" name="Slide Number Placeholder 3"/>
          <p:cNvSpPr>
            <a:spLocks noGrp="1"/>
          </p:cNvSpPr>
          <p:nvPr>
            <p:ph type="sldNum" sz="quarter" idx="10"/>
          </p:nvPr>
        </p:nvSpPr>
        <p:spPr/>
        <p:txBody>
          <a:bodyPr/>
          <a:lstStyle/>
          <a:p>
            <a:fld id="{526C9640-6F5B-1341-9E1E-CD8F86A7FFC2}" type="slidenum">
              <a:rPr lang="en-US" smtClean="0"/>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SIFT</a:t>
            </a:r>
            <a:r>
              <a:rPr lang="en-US" sz="1200" kern="1200" baseline="0" dirty="0" smtClean="0">
                <a:solidFill>
                  <a:schemeClr val="tx1"/>
                </a:solidFill>
                <a:latin typeface="Arial" charset="0"/>
                <a:ea typeface="+mn-ea"/>
                <a:cs typeface="+mn-cs"/>
              </a:rPr>
              <a:t> Codebook 512 elements (4 scales, 8 pixel </a:t>
            </a:r>
            <a:r>
              <a:rPr lang="en-US" sz="1200" kern="1200" baseline="0" dirty="0" err="1" smtClean="0">
                <a:solidFill>
                  <a:schemeClr val="tx1"/>
                </a:solidFill>
                <a:latin typeface="Arial" charset="0"/>
                <a:ea typeface="+mn-ea"/>
                <a:cs typeface="+mn-cs"/>
              </a:rPr>
              <a:t>x</a:t>
            </a:r>
            <a:r>
              <a:rPr lang="en-US" sz="1200" kern="1200" baseline="0" dirty="0" smtClean="0">
                <a:solidFill>
                  <a:schemeClr val="tx1"/>
                </a:solidFill>
                <a:latin typeface="Arial" charset="0"/>
                <a:ea typeface="+mn-ea"/>
                <a:cs typeface="+mn-cs"/>
              </a:rPr>
              <a:t> and </a:t>
            </a:r>
            <a:r>
              <a:rPr lang="en-US" sz="1200" kern="1200" baseline="0" dirty="0" err="1" smtClean="0">
                <a:solidFill>
                  <a:schemeClr val="tx1"/>
                </a:solidFill>
                <a:latin typeface="Arial" charset="0"/>
                <a:ea typeface="+mn-ea"/>
                <a:cs typeface="+mn-cs"/>
              </a:rPr>
              <a:t>y</a:t>
            </a:r>
            <a:r>
              <a:rPr lang="en-US" sz="1200" kern="1200" baseline="0" dirty="0" smtClean="0">
                <a:solidFill>
                  <a:schemeClr val="tx1"/>
                </a:solidFill>
                <a:latin typeface="Arial" charset="0"/>
                <a:ea typeface="+mn-ea"/>
                <a:cs typeface="+mn-cs"/>
              </a:rPr>
              <a:t> spacing)</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LAB: 12 × 6 × 6 dimension</a:t>
            </a:r>
          </a:p>
          <a:p>
            <a:r>
              <a:rPr lang="en-US" sz="1200" kern="1200" dirty="0" err="1" smtClean="0">
                <a:solidFill>
                  <a:schemeClr val="tx1"/>
                </a:solidFill>
                <a:latin typeface="Arial" charset="0"/>
                <a:ea typeface="+mn-ea"/>
                <a:cs typeface="+mn-cs"/>
              </a:rPr>
              <a:t>Textons</a:t>
            </a:r>
            <a:r>
              <a:rPr lang="en-US" sz="1200" kern="1200" dirty="0" smtClean="0">
                <a:solidFill>
                  <a:schemeClr val="tx1"/>
                </a:solidFill>
                <a:latin typeface="Arial" charset="0"/>
                <a:ea typeface="+mn-ea"/>
                <a:cs typeface="+mn-cs"/>
              </a:rPr>
              <a:t> 256</a:t>
            </a:r>
            <a:r>
              <a:rPr lang="en-US" sz="1200" kern="1200" baseline="0" dirty="0" smtClean="0">
                <a:solidFill>
                  <a:schemeClr val="tx1"/>
                </a:solidFill>
                <a:latin typeface="Arial" charset="0"/>
                <a:ea typeface="+mn-ea"/>
                <a:cs typeface="+mn-cs"/>
              </a:rPr>
              <a:t> cluster centers (15 filters at 2 scales (30 filter responses form a raw feature)) [</a:t>
            </a:r>
            <a:r>
              <a:rPr lang="en-US" sz="1200" kern="1200" dirty="0" smtClean="0">
                <a:solidFill>
                  <a:schemeClr val="tx1"/>
                </a:solidFill>
                <a:latin typeface="Arial" charset="0"/>
                <a:ea typeface="+mn-ea"/>
                <a:cs typeface="+mn-cs"/>
              </a:rPr>
              <a:t>Leung and </a:t>
            </a:r>
            <a:r>
              <a:rPr lang="en-US" sz="1200" kern="1200" dirty="0" err="1" smtClean="0">
                <a:solidFill>
                  <a:schemeClr val="tx1"/>
                </a:solidFill>
                <a:latin typeface="Arial" charset="0"/>
                <a:ea typeface="+mn-ea"/>
                <a:cs typeface="+mn-cs"/>
              </a:rPr>
              <a:t>Malik</a:t>
            </a:r>
            <a:r>
              <a:rPr lang="en-US" sz="1200" kern="1200" baseline="0" smtClean="0">
                <a:solidFill>
                  <a:schemeClr val="tx1"/>
                </a:solidFill>
                <a:latin typeface="Arial" charset="0"/>
                <a:ea typeface="+mn-ea"/>
                <a:cs typeface="+mn-cs"/>
              </a:rPr>
              <a:t> IJCV, 2001]</a:t>
            </a:r>
            <a:endParaRPr lang="en-US" dirty="0"/>
          </a:p>
        </p:txBody>
      </p:sp>
      <p:sp>
        <p:nvSpPr>
          <p:cNvPr id="4" name="Slide Number Placeholder 3"/>
          <p:cNvSpPr>
            <a:spLocks noGrp="1"/>
          </p:cNvSpPr>
          <p:nvPr>
            <p:ph type="sldNum" sz="quarter" idx="10"/>
          </p:nvPr>
        </p:nvSpPr>
        <p:spPr/>
        <p:txBody>
          <a:bodyPr/>
          <a:lstStyle/>
          <a:p>
            <a:fld id="{BE645A20-9819-4736-B7FE-6773A3746032}" type="slidenum">
              <a:rPr lang="en-US" smtClean="0"/>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Size</a:t>
            </a:r>
            <a:r>
              <a:rPr lang="en-US" baseline="0" dirty="0" smtClean="0"/>
              <a:t> and weight are real valued</a:t>
            </a:r>
          </a:p>
          <a:p>
            <a:r>
              <a:rPr lang="en-US" baseline="0" dirty="0" smtClean="0"/>
              <a:t>All others are independent binary variables for each element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2d-boxy</a:t>
            </a:r>
            <a:r>
              <a:rPr lang="en-US" baseline="0" dirty="0" smtClean="0"/>
              <a:t> and 3d-boxy terms from [</a:t>
            </a:r>
            <a:r>
              <a:rPr lang="en-US" sz="1200" kern="1200" dirty="0" err="1" smtClean="0">
                <a:solidFill>
                  <a:schemeClr val="tx1"/>
                </a:solidFill>
                <a:latin typeface="Arial" charset="0"/>
                <a:ea typeface="+mn-ea"/>
                <a:cs typeface="+mn-cs"/>
              </a:rPr>
              <a:t>Farhadi</a:t>
            </a:r>
            <a:r>
              <a:rPr lang="en-US" sz="1200" kern="1200" dirty="0" smtClean="0">
                <a:solidFill>
                  <a:schemeClr val="tx1"/>
                </a:solidFill>
                <a:latin typeface="Arial" charset="0"/>
                <a:ea typeface="+mn-ea"/>
                <a:cs typeface="+mn-cs"/>
              </a:rPr>
              <a:t>, </a:t>
            </a:r>
            <a:r>
              <a:rPr lang="en-US" sz="1200" kern="1200" dirty="0" err="1" smtClean="0">
                <a:solidFill>
                  <a:schemeClr val="tx1"/>
                </a:solidFill>
                <a:latin typeface="Arial" charset="0"/>
                <a:ea typeface="+mn-ea"/>
                <a:cs typeface="+mn-cs"/>
              </a:rPr>
              <a:t>Endres</a:t>
            </a:r>
            <a:r>
              <a:rPr lang="en-US" sz="1200" kern="1200" dirty="0" smtClean="0">
                <a:solidFill>
                  <a:schemeClr val="tx1"/>
                </a:solidFill>
                <a:latin typeface="Arial" charset="0"/>
                <a:ea typeface="+mn-ea"/>
                <a:cs typeface="+mn-cs"/>
              </a:rPr>
              <a:t>, </a:t>
            </a:r>
            <a:r>
              <a:rPr lang="en-US" sz="1200" kern="1200" dirty="0" err="1" smtClean="0">
                <a:solidFill>
                  <a:schemeClr val="tx1"/>
                </a:solidFill>
                <a:latin typeface="Arial" charset="0"/>
                <a:ea typeface="+mn-ea"/>
                <a:cs typeface="+mn-cs"/>
              </a:rPr>
              <a:t>Hoiem</a:t>
            </a:r>
            <a:r>
              <a:rPr lang="en-US" sz="1200" kern="1200" dirty="0" smtClean="0">
                <a:solidFill>
                  <a:schemeClr val="tx1"/>
                </a:solidFill>
                <a:latin typeface="Arial" charset="0"/>
                <a:ea typeface="+mn-ea"/>
                <a:cs typeface="+mn-cs"/>
              </a:rPr>
              <a:t>, and Forsyth, CVPR 2009]</a:t>
            </a:r>
            <a:endParaRPr lang="en-US" dirty="0" smtClean="0"/>
          </a:p>
          <a:p>
            <a:endParaRPr lang="en-US" dirty="0" smtClean="0"/>
          </a:p>
          <a:p>
            <a:r>
              <a:rPr lang="en-US" dirty="0" smtClean="0"/>
              <a:t>Attribute</a:t>
            </a:r>
            <a:r>
              <a:rPr lang="en-US" baseline="0" dirty="0" smtClean="0"/>
              <a:t> count breakdown:</a:t>
            </a:r>
          </a:p>
          <a:p>
            <a:endParaRPr lang="en-US" dirty="0" smtClean="0"/>
          </a:p>
          <a:p>
            <a:r>
              <a:rPr lang="en-US" dirty="0" smtClean="0"/>
              <a:t>Size</a:t>
            </a:r>
            <a:r>
              <a:rPr lang="en-US" baseline="0" dirty="0" smtClean="0"/>
              <a:t> 2</a:t>
            </a:r>
          </a:p>
          <a:p>
            <a:r>
              <a:rPr lang="en-US" baseline="0" dirty="0" smtClean="0"/>
              <a:t>Shape 4</a:t>
            </a:r>
          </a:p>
          <a:p>
            <a:r>
              <a:rPr lang="en-US" dirty="0" smtClean="0"/>
              <a:t>Colors 9</a:t>
            </a:r>
          </a:p>
          <a:p>
            <a:r>
              <a:rPr lang="en-US" dirty="0" smtClean="0"/>
              <a:t>Material 7</a:t>
            </a:r>
          </a:p>
          <a:p>
            <a:r>
              <a:rPr lang="en-US" dirty="0" smtClean="0"/>
              <a:t>Weight</a:t>
            </a:r>
            <a:r>
              <a:rPr lang="en-US" baseline="0" dirty="0" smtClean="0"/>
              <a:t> 1</a:t>
            </a:r>
            <a:endParaRPr lang="en-US" dirty="0"/>
          </a:p>
        </p:txBody>
      </p:sp>
      <p:sp>
        <p:nvSpPr>
          <p:cNvPr id="4" name="Slide Number Placeholder 3"/>
          <p:cNvSpPr>
            <a:spLocks noGrp="1"/>
          </p:cNvSpPr>
          <p:nvPr>
            <p:ph type="sldNum" sz="quarter" idx="10"/>
          </p:nvPr>
        </p:nvSpPr>
        <p:spPr/>
        <p:txBody>
          <a:bodyPr/>
          <a:lstStyle/>
          <a:p>
            <a:fld id="{BE645A20-9819-4736-B7FE-6773A3746032}"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7975"/>
            <a:ext cx="7772400" cy="1470025"/>
          </a:xfrm>
          <a:no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3528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EF577-3E76-4688-95AB-AD2DD63FFA23}" type="slidenum">
              <a:rPr lang="en-US" smtClean="0"/>
              <a:pPr/>
              <a:t>‹#›</a:t>
            </a:fld>
            <a:endParaRPr lang="en-US"/>
          </a:p>
        </p:txBody>
      </p:sp>
      <p:sp>
        <p:nvSpPr>
          <p:cNvPr id="7" name="Rectangle 6"/>
          <p:cNvSpPr/>
          <p:nvPr userDrawn="1"/>
        </p:nvSpPr>
        <p:spPr>
          <a:xfrm>
            <a:off x="0" y="0"/>
            <a:ext cx="9144000" cy="12192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641848"/>
            <a:ext cx="9144000" cy="12161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3C0BE-1805-4869-B99E-5C6D62D34B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CD5AD-3D4A-4173-8891-D9F53A27DB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ko-KR" smtClean="0"/>
              <a:t>Click to edit Master title style</a:t>
            </a:r>
            <a:endParaRPr lang="ko-KR" altLang="en-US"/>
          </a:p>
        </p:txBody>
      </p:sp>
      <p:sp>
        <p:nvSpPr>
          <p:cNvPr id="3" name="Table Placeholder 2"/>
          <p:cNvSpPr>
            <a:spLocks noGrp="1"/>
          </p:cNvSpPr>
          <p:nvPr>
            <p:ph type="tbl" idx="1"/>
          </p:nvPr>
        </p:nvSpPr>
        <p:spPr>
          <a:xfrm>
            <a:off x="457200" y="1600200"/>
            <a:ext cx="8229600" cy="4525963"/>
          </a:xfrm>
        </p:spPr>
        <p:txBody>
          <a:bodyPr/>
          <a:lstStyle/>
          <a:p>
            <a:pPr lvl="0"/>
            <a:endParaRPr lang="ko-KR"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51589642-A262-4AD1-98FD-A00E3B7EA1BA}" type="slidenum">
              <a:rPr lang="ko-KR" altLang="en-US"/>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EEC3A-AFFC-4655-AC9A-A5EF839465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0CAC9-1269-4410-9C69-197A2227D1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FCAC7-57EC-4DF6-86BE-F338B37A93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19E68-B68E-4C4D-B5F8-E8EE22B980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294EA-7A81-445C-9235-DD5284119F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9DA34-0C4B-4E69-8B73-CFEE6B7780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3B230-9C6D-4337-A57C-189985E27B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31CAC-9825-4F3F-BB5E-2F77904180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rgbClr val="99CCFF"/>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05238-80F1-40D5-99C9-2D759849AE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wmf"/><Relationship Id="rId4" Type="http://schemas.openxmlformats.org/officeDocument/2006/relationships/oleObject" Target="../embeddings/oleObject2.bin"/><Relationship Id="rId9"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10" Type="http://schemas.openxmlformats.org/officeDocument/2006/relationships/image" Target="../media/image15.png"/><Relationship Id="rId4" Type="http://schemas.openxmlformats.org/officeDocument/2006/relationships/oleObject" Target="../embeddings/oleObject1.bin"/><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09650" y="1219200"/>
            <a:ext cx="7239000" cy="1828800"/>
          </a:xfrm>
        </p:spPr>
        <p:txBody>
          <a:bodyPr>
            <a:noAutofit/>
          </a:bodyPr>
          <a:lstStyle/>
          <a:p>
            <a:r>
              <a:rPr lang="en-US" dirty="0" smtClean="0"/>
              <a:t>Affordance Prediction via Learned Object Attributes</a:t>
            </a:r>
            <a:endParaRPr lang="en-US" dirty="0"/>
          </a:p>
        </p:txBody>
      </p:sp>
      <p:sp>
        <p:nvSpPr>
          <p:cNvPr id="6" name="Subtitle 5"/>
          <p:cNvSpPr>
            <a:spLocks noGrp="1"/>
          </p:cNvSpPr>
          <p:nvPr>
            <p:ph type="subTitle" idx="1"/>
          </p:nvPr>
        </p:nvSpPr>
        <p:spPr>
          <a:xfrm>
            <a:off x="800100" y="3276600"/>
            <a:ext cx="7658100" cy="2209800"/>
          </a:xfrm>
        </p:spPr>
        <p:txBody>
          <a:bodyPr>
            <a:normAutofit fontScale="77500" lnSpcReduction="20000"/>
          </a:bodyPr>
          <a:lstStyle/>
          <a:p>
            <a:r>
              <a:rPr lang="en-US" sz="3800" dirty="0" smtClean="0"/>
              <a:t>Tucker Hermans    James M. </a:t>
            </a:r>
            <a:r>
              <a:rPr lang="en-US" sz="3800" dirty="0" err="1" smtClean="0"/>
              <a:t>Rehg</a:t>
            </a:r>
            <a:r>
              <a:rPr lang="en-US" sz="3800" dirty="0" smtClean="0"/>
              <a:t>     Aaron Bobick</a:t>
            </a:r>
          </a:p>
          <a:p>
            <a:endParaRPr lang="en-US" sz="4100" dirty="0" smtClean="0"/>
          </a:p>
          <a:p>
            <a:r>
              <a:rPr lang="en-US" sz="3100" dirty="0" smtClean="0"/>
              <a:t>Computational Perception Lab</a:t>
            </a:r>
          </a:p>
          <a:p>
            <a:r>
              <a:rPr lang="en-US" sz="3100" dirty="0" smtClean="0"/>
              <a:t>School of Interactive Computing</a:t>
            </a:r>
          </a:p>
          <a:p>
            <a:r>
              <a:rPr lang="en-US" sz="3100" dirty="0" smtClean="0"/>
              <a:t>Georgia Institute of Technology</a:t>
            </a:r>
          </a:p>
          <a:p>
            <a:endParaRPr lang="en-US" dirty="0"/>
          </a:p>
        </p:txBody>
      </p:sp>
      <p:pic>
        <p:nvPicPr>
          <p:cNvPr id="7" name="Picture 6" descr="coc2.png"/>
          <p:cNvPicPr>
            <a:picLocks noChangeAspect="1"/>
          </p:cNvPicPr>
          <p:nvPr/>
        </p:nvPicPr>
        <p:blipFill>
          <a:blip r:embed="rId3"/>
          <a:stretch>
            <a:fillRect/>
          </a:stretch>
        </p:blipFill>
        <p:spPr>
          <a:xfrm>
            <a:off x="381000" y="5715000"/>
            <a:ext cx="2908300" cy="904348"/>
          </a:xfrm>
          <a:prstGeom prst="rect">
            <a:avLst/>
          </a:prstGeom>
        </p:spPr>
      </p:pic>
      <p:pic>
        <p:nvPicPr>
          <p:cNvPr id="9" name="Picture 8" descr="rim.png"/>
          <p:cNvPicPr>
            <a:picLocks noChangeAspect="1"/>
          </p:cNvPicPr>
          <p:nvPr/>
        </p:nvPicPr>
        <p:blipFill>
          <a:blip r:embed="rId4"/>
          <a:stretch>
            <a:fillRect/>
          </a:stretch>
        </p:blipFill>
        <p:spPr>
          <a:xfrm>
            <a:off x="5257800" y="5791200"/>
            <a:ext cx="3596187" cy="8366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 Classifiers</a:t>
            </a:r>
            <a:endParaRPr lang="en-US" dirty="0"/>
          </a:p>
        </p:txBody>
      </p:sp>
      <p:sp>
        <p:nvSpPr>
          <p:cNvPr id="3" name="Content Placeholder 2"/>
          <p:cNvSpPr>
            <a:spLocks noGrp="1"/>
          </p:cNvSpPr>
          <p:nvPr>
            <p:ph idx="1"/>
          </p:nvPr>
        </p:nvSpPr>
        <p:spPr/>
        <p:txBody>
          <a:bodyPr/>
          <a:lstStyle/>
          <a:p>
            <a:r>
              <a:rPr lang="en-US" dirty="0" smtClean="0"/>
              <a:t>Learn attribute classifiers using binary SVM and SVM regression</a:t>
            </a:r>
          </a:p>
          <a:p>
            <a:r>
              <a:rPr lang="en-US" dirty="0" smtClean="0"/>
              <a:t>Use multichannel χ</a:t>
            </a:r>
            <a:r>
              <a:rPr lang="en-US" baseline="30000" dirty="0" smtClean="0"/>
              <a:t>2</a:t>
            </a:r>
            <a:r>
              <a:rPr lang="en-US" dirty="0" smtClean="0"/>
              <a:t> kernel</a:t>
            </a:r>
          </a:p>
          <a:p>
            <a:pPr>
              <a:buNone/>
            </a:pPr>
            <a:endParaRPr lang="en-US" dirty="0"/>
          </a:p>
        </p:txBody>
      </p:sp>
      <p:sp>
        <p:nvSpPr>
          <p:cNvPr id="4" name="Slide Number Placeholder 3"/>
          <p:cNvSpPr>
            <a:spLocks noGrp="1"/>
          </p:cNvSpPr>
          <p:nvPr>
            <p:ph type="sldNum" sz="quarter" idx="12"/>
          </p:nvPr>
        </p:nvSpPr>
        <p:spPr/>
        <p:txBody>
          <a:bodyPr/>
          <a:lstStyle/>
          <a:p>
            <a:fld id="{984EEC3A-AFFC-4655-AC9A-A5EF83946563}" type="slidenum">
              <a:rPr lang="en-US" smtClean="0"/>
              <a:pPr/>
              <a:t>9</a:t>
            </a:fld>
            <a:endParaRPr lang="en-US"/>
          </a:p>
        </p:txBody>
      </p:sp>
      <p:graphicFrame>
        <p:nvGraphicFramePr>
          <p:cNvPr id="25602" name="Object 2"/>
          <p:cNvGraphicFramePr>
            <a:graphicFrameLocks noChangeAspect="1"/>
          </p:cNvGraphicFramePr>
          <p:nvPr/>
        </p:nvGraphicFramePr>
        <p:xfrm>
          <a:off x="4383088" y="3844925"/>
          <a:ext cx="265112" cy="461963"/>
        </p:xfrm>
        <a:graphic>
          <a:graphicData uri="http://schemas.openxmlformats.org/presentationml/2006/ole">
            <mc:AlternateContent xmlns:mc="http://schemas.openxmlformats.org/markup-compatibility/2006">
              <mc:Choice xmlns:v="urn:schemas-microsoft-com:vml" Requires="v">
                <p:oleObj spid="_x0000_s25614" name="Equation" r:id="rId4" imgW="101600" imgH="177800" progId="Equation.3">
                  <p:embed/>
                </p:oleObj>
              </mc:Choice>
              <mc:Fallback>
                <p:oleObj name="Equation" r:id="rId4" imgW="101600" imgH="177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3088" y="3844925"/>
                        <a:ext cx="265112"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nvGraphicFramePr>
        <p:xfrm>
          <a:off x="1206500" y="3352800"/>
          <a:ext cx="6507163" cy="1285875"/>
        </p:xfrm>
        <a:graphic>
          <a:graphicData uri="http://schemas.openxmlformats.org/presentationml/2006/ole">
            <mc:AlternateContent xmlns:mc="http://schemas.openxmlformats.org/markup-compatibility/2006">
              <mc:Choice xmlns:v="urn:schemas-microsoft-com:vml" Requires="v">
                <p:oleObj spid="_x0000_s25615" name="Equation" r:id="rId6" imgW="2501900" imgH="495300" progId="Equation.3">
                  <p:embed/>
                </p:oleObj>
              </mc:Choice>
              <mc:Fallback>
                <p:oleObj name="Equation" r:id="rId6" imgW="2501900" imgH="4953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6500" y="3352800"/>
                        <a:ext cx="6507163" cy="128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362200" y="4953000"/>
          <a:ext cx="4419600" cy="1335419"/>
        </p:xfrm>
        <a:graphic>
          <a:graphicData uri="http://schemas.openxmlformats.org/presentationml/2006/ole">
            <mc:AlternateContent xmlns:mc="http://schemas.openxmlformats.org/markup-compatibility/2006">
              <mc:Choice xmlns:v="urn:schemas-microsoft-com:vml" Requires="v">
                <p:oleObj spid="_x0000_s25616" name="Equation" r:id="rId8" imgW="1765300" imgH="533400" progId="Equation.3">
                  <p:embed/>
                </p:oleObj>
              </mc:Choice>
              <mc:Fallback>
                <p:oleObj name="Equation" r:id="rId8" imgW="1765300" imgH="533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4953000"/>
                        <a:ext cx="4419600" cy="13354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Affordance Classifiers</a:t>
            </a:r>
            <a:endParaRPr lang="en-US" dirty="0"/>
          </a:p>
        </p:txBody>
      </p:sp>
      <p:sp>
        <p:nvSpPr>
          <p:cNvPr id="3" name="Content Placeholder 2"/>
          <p:cNvSpPr>
            <a:spLocks noGrp="1"/>
          </p:cNvSpPr>
          <p:nvPr>
            <p:ph idx="1"/>
          </p:nvPr>
        </p:nvSpPr>
        <p:spPr/>
        <p:txBody>
          <a:bodyPr/>
          <a:lstStyle/>
          <a:p>
            <a:r>
              <a:rPr lang="en-US" dirty="0" smtClean="0"/>
              <a:t>Binary SVM with multichannel Euclidean and hamming distance kernel</a:t>
            </a:r>
          </a:p>
          <a:p>
            <a:r>
              <a:rPr lang="en-US" dirty="0" smtClean="0"/>
              <a:t>Train on ground truth attribute values</a:t>
            </a:r>
          </a:p>
          <a:p>
            <a:r>
              <a:rPr lang="en-US" dirty="0" smtClean="0"/>
              <a:t>Infer affordance using predicted attribute values</a:t>
            </a:r>
            <a:endParaRPr lang="en-US" dirty="0"/>
          </a:p>
        </p:txBody>
      </p:sp>
      <p:sp>
        <p:nvSpPr>
          <p:cNvPr id="4" name="Slide Number Placeholder 3"/>
          <p:cNvSpPr>
            <a:spLocks noGrp="1"/>
          </p:cNvSpPr>
          <p:nvPr>
            <p:ph type="sldNum" sz="quarter" idx="12"/>
          </p:nvPr>
        </p:nvSpPr>
        <p:spPr/>
        <p:txBody>
          <a:bodyPr/>
          <a:lstStyle/>
          <a:p>
            <a:fld id="{984EEC3A-AFFC-4655-AC9A-A5EF83946563}" type="slidenum">
              <a:rPr lang="en-US" smtClean="0"/>
              <a:pPr/>
              <a:t>10</a:t>
            </a:fld>
            <a:endParaRPr lang="en-US"/>
          </a:p>
        </p:txBody>
      </p:sp>
      <p:graphicFrame>
        <p:nvGraphicFramePr>
          <p:cNvPr id="54274" name="Object 2"/>
          <p:cNvGraphicFramePr>
            <a:graphicFrameLocks noChangeAspect="1"/>
          </p:cNvGraphicFramePr>
          <p:nvPr/>
        </p:nvGraphicFramePr>
        <p:xfrm>
          <a:off x="606425" y="4932363"/>
          <a:ext cx="7862888" cy="1022350"/>
        </p:xfrm>
        <a:graphic>
          <a:graphicData uri="http://schemas.openxmlformats.org/presentationml/2006/ole">
            <mc:AlternateContent xmlns:mc="http://schemas.openxmlformats.org/markup-compatibility/2006">
              <mc:Choice xmlns:v="urn:schemas-microsoft-com:vml" Requires="v">
                <p:oleObj spid="_x0000_s54278" name="Equation" r:id="rId4" imgW="3022600" imgH="393700" progId="Equation.3">
                  <p:embed/>
                </p:oleObj>
              </mc:Choice>
              <mc:Fallback>
                <p:oleObj name="Equation" r:id="rId4" imgW="3022600" imgH="393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 y="4932363"/>
                        <a:ext cx="7862888"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pic>
        <p:nvPicPr>
          <p:cNvPr id="6" name="Content Placeholder 5" descr="overhead-tracker0.png"/>
          <p:cNvPicPr>
            <a:picLocks noGrp="1" noChangeAspect="1"/>
          </p:cNvPicPr>
          <p:nvPr>
            <p:ph sz="half" idx="1"/>
          </p:nvPr>
        </p:nvPicPr>
        <p:blipFill>
          <a:blip r:embed="rId3"/>
          <a:srcRect t="-24809" b="-24809"/>
          <a:stretch>
            <a:fillRect/>
          </a:stretch>
        </p:blipFill>
        <p:spPr/>
      </p:pic>
      <p:pic>
        <p:nvPicPr>
          <p:cNvPr id="7" name="Content Placeholder 6" descr="ball2.png"/>
          <p:cNvPicPr>
            <a:picLocks noGrp="1" noChangeAspect="1"/>
          </p:cNvPicPr>
          <p:nvPr>
            <p:ph sz="half" idx="2"/>
          </p:nvPr>
        </p:nvPicPr>
        <p:blipFill>
          <a:blip r:embed="rId4"/>
          <a:srcRect t="-39654" b="-39654"/>
          <a:stretch>
            <a:fillRect/>
          </a:stretch>
        </p:blipFill>
        <p:spPr/>
      </p:pic>
      <p:sp>
        <p:nvSpPr>
          <p:cNvPr id="5" name="Slide Number Placeholder 4"/>
          <p:cNvSpPr>
            <a:spLocks noGrp="1"/>
          </p:cNvSpPr>
          <p:nvPr>
            <p:ph type="sldNum" sz="quarter" idx="12"/>
          </p:nvPr>
        </p:nvSpPr>
        <p:spPr/>
        <p:txBody>
          <a:bodyPr/>
          <a:lstStyle/>
          <a:p>
            <a:fld id="{6CDFCAC7-57EC-4DF6-86BE-F338B37A9383}" type="slidenum">
              <a:rPr lang="en-US" smtClean="0"/>
              <a:pPr/>
              <a:t>11</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Data</a:t>
            </a:r>
            <a:endParaRPr lang="en-US" dirty="0"/>
          </a:p>
        </p:txBody>
      </p:sp>
      <p:sp>
        <p:nvSpPr>
          <p:cNvPr id="3" name="Content Placeholder 2"/>
          <p:cNvSpPr>
            <a:spLocks noGrp="1"/>
          </p:cNvSpPr>
          <p:nvPr>
            <p:ph idx="1"/>
          </p:nvPr>
        </p:nvSpPr>
        <p:spPr>
          <a:xfrm>
            <a:off x="457200" y="4419600"/>
            <a:ext cx="8229600" cy="2209800"/>
          </a:xfrm>
        </p:spPr>
        <p:txBody>
          <a:bodyPr>
            <a:normAutofit/>
          </a:bodyPr>
          <a:lstStyle/>
          <a:p>
            <a:r>
              <a:rPr lang="en-US" sz="2400" dirty="0" smtClean="0"/>
              <a:t>Six object categories: balls, books, boxes, containers,  shoes, and towels</a:t>
            </a:r>
          </a:p>
          <a:p>
            <a:r>
              <a:rPr lang="en-US" sz="2400" dirty="0" smtClean="0"/>
              <a:t>7 Affordances: </a:t>
            </a:r>
            <a:r>
              <a:rPr lang="en-US" sz="2400" dirty="0" err="1" smtClean="0"/>
              <a:t>rollable</a:t>
            </a:r>
            <a:r>
              <a:rPr lang="en-US" sz="2400" dirty="0" smtClean="0"/>
              <a:t>, </a:t>
            </a:r>
            <a:r>
              <a:rPr lang="en-US" sz="2400" dirty="0" err="1" smtClean="0"/>
              <a:t>pushable</a:t>
            </a:r>
            <a:r>
              <a:rPr lang="en-US" sz="2400" dirty="0" smtClean="0"/>
              <a:t>, </a:t>
            </a:r>
            <a:r>
              <a:rPr lang="en-US" sz="2400" dirty="0" err="1" smtClean="0"/>
              <a:t>gripable</a:t>
            </a:r>
            <a:r>
              <a:rPr lang="en-US" sz="2400" dirty="0" smtClean="0"/>
              <a:t>, </a:t>
            </a:r>
            <a:r>
              <a:rPr lang="en-US" sz="2400" dirty="0" err="1" smtClean="0"/>
              <a:t>liftable</a:t>
            </a:r>
            <a:r>
              <a:rPr lang="en-US" sz="2400" dirty="0" smtClean="0"/>
              <a:t>, traversable, </a:t>
            </a:r>
            <a:r>
              <a:rPr lang="en-US" sz="2400" dirty="0" err="1" smtClean="0"/>
              <a:t>caryable</a:t>
            </a:r>
            <a:r>
              <a:rPr lang="en-US" sz="2400" dirty="0" smtClean="0"/>
              <a:t>, </a:t>
            </a:r>
            <a:r>
              <a:rPr lang="en-US" sz="2400" dirty="0" err="1" smtClean="0"/>
              <a:t>dragable</a:t>
            </a:r>
            <a:endParaRPr lang="en-US" sz="2400" dirty="0" smtClean="0"/>
          </a:p>
          <a:p>
            <a:r>
              <a:rPr lang="en-US" sz="2400" dirty="0" smtClean="0"/>
              <a:t>375 total images</a:t>
            </a:r>
          </a:p>
          <a:p>
            <a:pPr>
              <a:buNone/>
            </a:pPr>
            <a:endParaRPr lang="en-US" sz="2400" dirty="0" smtClean="0"/>
          </a:p>
        </p:txBody>
      </p:sp>
      <p:sp>
        <p:nvSpPr>
          <p:cNvPr id="5" name="Slide Number Placeholder 4"/>
          <p:cNvSpPr>
            <a:spLocks noGrp="1"/>
          </p:cNvSpPr>
          <p:nvPr>
            <p:ph type="sldNum" sz="quarter" idx="12"/>
          </p:nvPr>
        </p:nvSpPr>
        <p:spPr/>
        <p:txBody>
          <a:bodyPr/>
          <a:lstStyle/>
          <a:p>
            <a:fld id="{6CDFCAC7-57EC-4DF6-86BE-F338B37A9383}" type="slidenum">
              <a:rPr lang="en-US" smtClean="0"/>
              <a:pPr/>
              <a:t>12</a:t>
            </a:fld>
            <a:endParaRPr lang="en-US"/>
          </a:p>
        </p:txBody>
      </p:sp>
      <p:pic>
        <p:nvPicPr>
          <p:cNvPr id="6" name="Picture 5" descr="ball0.png"/>
          <p:cNvPicPr>
            <a:picLocks noChangeAspect="1"/>
          </p:cNvPicPr>
          <p:nvPr/>
        </p:nvPicPr>
        <p:blipFill>
          <a:blip r:embed="rId3"/>
          <a:stretch>
            <a:fillRect/>
          </a:stretch>
        </p:blipFill>
        <p:spPr>
          <a:xfrm>
            <a:off x="914400" y="1524000"/>
            <a:ext cx="1828800" cy="1143000"/>
          </a:xfrm>
          <a:prstGeom prst="rect">
            <a:avLst/>
          </a:prstGeom>
        </p:spPr>
      </p:pic>
      <p:pic>
        <p:nvPicPr>
          <p:cNvPr id="7" name="Picture 6" descr="book1.png"/>
          <p:cNvPicPr>
            <a:picLocks noChangeAspect="1"/>
          </p:cNvPicPr>
          <p:nvPr/>
        </p:nvPicPr>
        <p:blipFill>
          <a:blip r:embed="rId4"/>
          <a:stretch>
            <a:fillRect/>
          </a:stretch>
        </p:blipFill>
        <p:spPr>
          <a:xfrm>
            <a:off x="3657600" y="1524000"/>
            <a:ext cx="1828798" cy="1142999"/>
          </a:xfrm>
          <a:prstGeom prst="rect">
            <a:avLst/>
          </a:prstGeom>
        </p:spPr>
      </p:pic>
      <p:pic>
        <p:nvPicPr>
          <p:cNvPr id="8" name="Picture 7" descr="box0.png"/>
          <p:cNvPicPr>
            <a:picLocks noChangeAspect="1"/>
          </p:cNvPicPr>
          <p:nvPr/>
        </p:nvPicPr>
        <p:blipFill>
          <a:blip r:embed="rId5"/>
          <a:stretch>
            <a:fillRect/>
          </a:stretch>
        </p:blipFill>
        <p:spPr>
          <a:xfrm>
            <a:off x="6477000" y="1524000"/>
            <a:ext cx="1828800" cy="1143000"/>
          </a:xfrm>
          <a:prstGeom prst="rect">
            <a:avLst/>
          </a:prstGeom>
        </p:spPr>
      </p:pic>
      <p:pic>
        <p:nvPicPr>
          <p:cNvPr id="9" name="Picture 8" descr="mug1.png"/>
          <p:cNvPicPr>
            <a:picLocks noChangeAspect="1"/>
          </p:cNvPicPr>
          <p:nvPr/>
        </p:nvPicPr>
        <p:blipFill>
          <a:blip r:embed="rId6"/>
          <a:stretch>
            <a:fillRect/>
          </a:stretch>
        </p:blipFill>
        <p:spPr>
          <a:xfrm>
            <a:off x="914400" y="3048000"/>
            <a:ext cx="1828800" cy="1143000"/>
          </a:xfrm>
          <a:prstGeom prst="rect">
            <a:avLst/>
          </a:prstGeom>
        </p:spPr>
      </p:pic>
      <p:pic>
        <p:nvPicPr>
          <p:cNvPr id="10" name="Picture 9" descr="shoe2.png"/>
          <p:cNvPicPr>
            <a:picLocks noChangeAspect="1"/>
          </p:cNvPicPr>
          <p:nvPr/>
        </p:nvPicPr>
        <p:blipFill>
          <a:blip r:embed="rId7"/>
          <a:stretch>
            <a:fillRect/>
          </a:stretch>
        </p:blipFill>
        <p:spPr>
          <a:xfrm>
            <a:off x="3657600" y="3048000"/>
            <a:ext cx="1828800" cy="1143000"/>
          </a:xfrm>
          <a:prstGeom prst="rect">
            <a:avLst/>
          </a:prstGeom>
        </p:spPr>
      </p:pic>
      <p:pic>
        <p:nvPicPr>
          <p:cNvPr id="11" name="Picture 10" descr="towel1.png"/>
          <p:cNvPicPr>
            <a:picLocks noChangeAspect="1"/>
          </p:cNvPicPr>
          <p:nvPr/>
        </p:nvPicPr>
        <p:blipFill>
          <a:blip r:embed="rId8"/>
          <a:stretch>
            <a:fillRect/>
          </a:stretch>
        </p:blipFill>
        <p:spPr>
          <a:xfrm>
            <a:off x="6477000" y="3048000"/>
            <a:ext cx="1828800" cy="1143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Affordance Prediction</a:t>
            </a:r>
            <a:endParaRPr lang="en-US" dirty="0"/>
          </a:p>
        </p:txBody>
      </p:sp>
      <p:sp>
        <p:nvSpPr>
          <p:cNvPr id="5" name="Text Placeholder 4"/>
          <p:cNvSpPr>
            <a:spLocks noGrp="1"/>
          </p:cNvSpPr>
          <p:nvPr>
            <p:ph type="body" idx="1"/>
          </p:nvPr>
        </p:nvSpPr>
        <p:spPr/>
        <p:txBody>
          <a:bodyPr/>
          <a:lstStyle/>
          <a:p>
            <a:r>
              <a:rPr lang="en-US" dirty="0" smtClean="0"/>
              <a:t>Attribute-Affordance</a:t>
            </a:r>
            <a:endParaRPr lang="en-US" dirty="0"/>
          </a:p>
        </p:txBody>
      </p:sp>
      <p:pic>
        <p:nvPicPr>
          <p:cNvPr id="9" name="Content Placeholder 8" descr="att-svm-multichannel.png"/>
          <p:cNvPicPr>
            <a:picLocks noGrp="1" noChangeAspect="1"/>
          </p:cNvPicPr>
          <p:nvPr>
            <p:ph sz="half" idx="2"/>
          </p:nvPr>
        </p:nvPicPr>
        <p:blipFill>
          <a:blip r:embed="rId3"/>
          <a:srcRect t="-14880" b="-14880"/>
          <a:stretch>
            <a:fillRect/>
          </a:stretch>
        </p:blipFill>
        <p:spPr/>
      </p:pic>
      <p:sp>
        <p:nvSpPr>
          <p:cNvPr id="4" name="Slide Number Placeholder 3"/>
          <p:cNvSpPr>
            <a:spLocks noGrp="1"/>
          </p:cNvSpPr>
          <p:nvPr>
            <p:ph type="sldNum" sz="quarter" idx="12"/>
          </p:nvPr>
        </p:nvSpPr>
        <p:spPr/>
        <p:txBody>
          <a:bodyPr/>
          <a:lstStyle/>
          <a:p>
            <a:fld id="{984EEC3A-AFFC-4655-AC9A-A5EF83946563}" type="slidenum">
              <a:rPr lang="en-US" smtClean="0"/>
              <a:pPr/>
              <a:t>13</a:t>
            </a:fld>
            <a:endParaRPr lang="en-US"/>
          </a:p>
        </p:txBody>
      </p:sp>
      <p:sp>
        <p:nvSpPr>
          <p:cNvPr id="3" name="Text Placeholder 2"/>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a:p>
        </p:txBody>
      </p:sp>
      <p:sp>
        <p:nvSpPr>
          <p:cNvPr id="11" name="Text Placeholder 4"/>
          <p:cNvSpPr txBox="1">
            <a:spLocks/>
          </p:cNvSpPr>
          <p:nvPr/>
        </p:nvSpPr>
        <p:spPr>
          <a:xfrm>
            <a:off x="4648200" y="1524000"/>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mtClean="0"/>
              <a:t>Category Affordance Chain</a:t>
            </a:r>
            <a:endParaRPr lang="en-US" dirty="0"/>
          </a:p>
        </p:txBody>
      </p:sp>
      <p:pic>
        <p:nvPicPr>
          <p:cNvPr id="12" name="Content Placeholder 11" descr="ca-chain-svm-multichannel-chi.png"/>
          <p:cNvPicPr>
            <a:picLocks noChangeAspect="1"/>
          </p:cNvPicPr>
          <p:nvPr/>
        </p:nvPicPr>
        <p:blipFill>
          <a:blip r:embed="rId4"/>
          <a:srcRect t="-14880" b="-14880"/>
          <a:stretch>
            <a:fillRect/>
          </a:stretch>
        </p:blipFill>
        <p:spPr>
          <a:xfrm>
            <a:off x="4648200" y="2163762"/>
            <a:ext cx="4040188" cy="3951288"/>
          </a:xfrm>
          <a:prstGeom prst="rect">
            <a:avLst/>
          </a:prstGeom>
        </p:spPr>
      </p:pic>
    </p:spTree>
    <p:extLst>
      <p:ext uri="{BB962C8B-B14F-4D97-AF65-F5344CB8AC3E}">
        <p14:creationId xmlns:p14="http://schemas.microsoft.com/office/powerpoint/2010/main" val="323712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Affordance Prediction</a:t>
            </a:r>
            <a:endParaRPr lang="en-US" dirty="0"/>
          </a:p>
        </p:txBody>
      </p:sp>
      <p:sp>
        <p:nvSpPr>
          <p:cNvPr id="7" name="Text Placeholder 6"/>
          <p:cNvSpPr>
            <a:spLocks noGrp="1"/>
          </p:cNvSpPr>
          <p:nvPr>
            <p:ph type="body" sz="quarter" idx="3"/>
          </p:nvPr>
        </p:nvSpPr>
        <p:spPr/>
        <p:txBody>
          <a:bodyPr/>
          <a:lstStyle/>
          <a:p>
            <a:r>
              <a:rPr lang="en-US" dirty="0" smtClean="0"/>
              <a:t>Category Affordance Full</a:t>
            </a:r>
            <a:endParaRPr lang="en-US" dirty="0"/>
          </a:p>
        </p:txBody>
      </p:sp>
      <p:sp>
        <p:nvSpPr>
          <p:cNvPr id="4" name="Slide Number Placeholder 3"/>
          <p:cNvSpPr>
            <a:spLocks noGrp="1"/>
          </p:cNvSpPr>
          <p:nvPr>
            <p:ph type="sldNum" sz="quarter" idx="12"/>
          </p:nvPr>
        </p:nvSpPr>
        <p:spPr/>
        <p:txBody>
          <a:bodyPr/>
          <a:lstStyle/>
          <a:p>
            <a:fld id="{984EEC3A-AFFC-4655-AC9A-A5EF83946563}" type="slidenum">
              <a:rPr lang="en-US" smtClean="0"/>
              <a:pPr/>
              <a:t>14</a:t>
            </a:fld>
            <a:endParaRPr lang="en-US"/>
          </a:p>
        </p:txBody>
      </p:sp>
      <p:pic>
        <p:nvPicPr>
          <p:cNvPr id="13" name="Content Placeholder 12" descr="ca-full-svm-multichannel-chi.png"/>
          <p:cNvPicPr>
            <a:picLocks noGrp="1" noChangeAspect="1"/>
          </p:cNvPicPr>
          <p:nvPr>
            <p:ph sz="quarter" idx="4"/>
          </p:nvPr>
        </p:nvPicPr>
        <p:blipFill>
          <a:blip r:embed="rId3"/>
          <a:srcRect t="-14855" b="-14855"/>
          <a:stretch>
            <a:fillRect/>
          </a:stretch>
        </p:blipFill>
        <p:spPr/>
      </p:pic>
      <p:sp>
        <p:nvSpPr>
          <p:cNvPr id="3" name="Text Placeholder 2"/>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sp>
        <p:nvSpPr>
          <p:cNvPr id="10" name="Text Placeholder 4"/>
          <p:cNvSpPr txBox="1">
            <a:spLocks/>
          </p:cNvSpPr>
          <p:nvPr/>
        </p:nvSpPr>
        <p:spPr>
          <a:xfrm>
            <a:off x="457200" y="1524000"/>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mtClean="0"/>
              <a:t>Attribute-Affordance</a:t>
            </a:r>
            <a:endParaRPr lang="en-US" dirty="0"/>
          </a:p>
        </p:txBody>
      </p:sp>
      <p:pic>
        <p:nvPicPr>
          <p:cNvPr id="11" name="Content Placeholder 8" descr="att-svm-multichannel.png"/>
          <p:cNvPicPr>
            <a:picLocks noChangeAspect="1"/>
          </p:cNvPicPr>
          <p:nvPr/>
        </p:nvPicPr>
        <p:blipFill>
          <a:blip r:embed="rId4"/>
          <a:srcRect t="-14880" b="-14880"/>
          <a:stretch>
            <a:fillRect/>
          </a:stretch>
        </p:blipFill>
        <p:spPr>
          <a:xfrm>
            <a:off x="457200" y="2163762"/>
            <a:ext cx="4040188" cy="39512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Affordance Prediction</a:t>
            </a:r>
            <a:endParaRPr lang="en-US" dirty="0"/>
          </a:p>
        </p:txBody>
      </p:sp>
      <p:sp>
        <p:nvSpPr>
          <p:cNvPr id="5" name="Text Placeholder 4"/>
          <p:cNvSpPr>
            <a:spLocks noGrp="1"/>
          </p:cNvSpPr>
          <p:nvPr>
            <p:ph type="body" idx="1"/>
          </p:nvPr>
        </p:nvSpPr>
        <p:spPr/>
        <p:txBody>
          <a:bodyPr/>
          <a:lstStyle/>
          <a:p>
            <a:r>
              <a:rPr lang="en-US" dirty="0" smtClean="0"/>
              <a:t>Category Affordance Chain</a:t>
            </a:r>
            <a:endParaRPr lang="en-US" dirty="0"/>
          </a:p>
        </p:txBody>
      </p:sp>
      <p:sp>
        <p:nvSpPr>
          <p:cNvPr id="7" name="Text Placeholder 6"/>
          <p:cNvSpPr>
            <a:spLocks noGrp="1"/>
          </p:cNvSpPr>
          <p:nvPr>
            <p:ph type="body" sz="quarter" idx="3"/>
          </p:nvPr>
        </p:nvSpPr>
        <p:spPr/>
        <p:txBody>
          <a:bodyPr/>
          <a:lstStyle/>
          <a:p>
            <a:r>
              <a:rPr lang="en-US" dirty="0" smtClean="0"/>
              <a:t>Category Affordance Full</a:t>
            </a:r>
            <a:endParaRPr lang="en-US" dirty="0"/>
          </a:p>
        </p:txBody>
      </p:sp>
      <p:sp>
        <p:nvSpPr>
          <p:cNvPr id="4" name="Slide Number Placeholder 3"/>
          <p:cNvSpPr>
            <a:spLocks noGrp="1"/>
          </p:cNvSpPr>
          <p:nvPr>
            <p:ph type="sldNum" sz="quarter" idx="12"/>
          </p:nvPr>
        </p:nvSpPr>
        <p:spPr/>
        <p:txBody>
          <a:bodyPr/>
          <a:lstStyle/>
          <a:p>
            <a:fld id="{984EEC3A-AFFC-4655-AC9A-A5EF83946563}" type="slidenum">
              <a:rPr lang="en-US" smtClean="0"/>
              <a:pPr/>
              <a:t>15</a:t>
            </a:fld>
            <a:endParaRPr lang="en-US"/>
          </a:p>
        </p:txBody>
      </p:sp>
      <p:pic>
        <p:nvPicPr>
          <p:cNvPr id="13" name="Content Placeholder 12" descr="ca-full-svm-multichannel-chi.png"/>
          <p:cNvPicPr>
            <a:picLocks noGrp="1" noChangeAspect="1"/>
          </p:cNvPicPr>
          <p:nvPr>
            <p:ph sz="quarter" idx="4"/>
          </p:nvPr>
        </p:nvPicPr>
        <p:blipFill>
          <a:blip r:embed="rId3"/>
          <a:srcRect t="-14855" b="-14855"/>
          <a:stretch>
            <a:fillRect/>
          </a:stretch>
        </p:blipFill>
        <p:spPr/>
      </p:pic>
      <p:pic>
        <p:nvPicPr>
          <p:cNvPr id="12" name="Content Placeholder 11" descr="ca-chain-svm-multichannel-chi.png"/>
          <p:cNvPicPr>
            <a:picLocks noGrp="1" noChangeAspect="1"/>
          </p:cNvPicPr>
          <p:nvPr>
            <p:ph sz="half" idx="2"/>
          </p:nvPr>
        </p:nvPicPr>
        <p:blipFill>
          <a:blip r:embed="rId4"/>
          <a:srcRect t="-14880" b="-14880"/>
          <a:stretch>
            <a:fillRect/>
          </a:stretch>
        </p:blipFill>
        <p:spPr/>
      </p:pic>
    </p:spTree>
    <p:extLst>
      <p:ext uri="{BB962C8B-B14F-4D97-AF65-F5344CB8AC3E}">
        <p14:creationId xmlns:p14="http://schemas.microsoft.com/office/powerpoint/2010/main" val="674533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Affordance Prediction</a:t>
            </a:r>
            <a:endParaRPr lang="en-US" dirty="0"/>
          </a:p>
        </p:txBody>
      </p:sp>
      <p:sp>
        <p:nvSpPr>
          <p:cNvPr id="5" name="Text Placeholder 4"/>
          <p:cNvSpPr>
            <a:spLocks noGrp="1"/>
          </p:cNvSpPr>
          <p:nvPr>
            <p:ph type="body" idx="1"/>
          </p:nvPr>
        </p:nvSpPr>
        <p:spPr/>
        <p:txBody>
          <a:bodyPr/>
          <a:lstStyle/>
          <a:p>
            <a:r>
              <a:rPr lang="en-US" dirty="0" smtClean="0"/>
              <a:t>Attribute-Affordance</a:t>
            </a:r>
            <a:endParaRPr lang="en-US" dirty="0"/>
          </a:p>
        </p:txBody>
      </p:sp>
      <p:pic>
        <p:nvPicPr>
          <p:cNvPr id="9" name="Content Placeholder 8" descr="att-svm-multichannel.png"/>
          <p:cNvPicPr>
            <a:picLocks noGrp="1" noChangeAspect="1"/>
          </p:cNvPicPr>
          <p:nvPr>
            <p:ph sz="half" idx="2"/>
          </p:nvPr>
        </p:nvPicPr>
        <p:blipFill>
          <a:blip r:embed="rId3"/>
          <a:srcRect t="-14880" b="-14880"/>
          <a:stretch>
            <a:fillRect/>
          </a:stretch>
        </p:blipFill>
        <p:spPr/>
      </p:pic>
      <p:sp>
        <p:nvSpPr>
          <p:cNvPr id="7" name="Text Placeholder 6"/>
          <p:cNvSpPr>
            <a:spLocks noGrp="1"/>
          </p:cNvSpPr>
          <p:nvPr>
            <p:ph type="body" sz="quarter" idx="3"/>
          </p:nvPr>
        </p:nvSpPr>
        <p:spPr/>
        <p:txBody>
          <a:bodyPr/>
          <a:lstStyle/>
          <a:p>
            <a:r>
              <a:rPr lang="en-US" dirty="0" smtClean="0"/>
              <a:t>Direct Perception</a:t>
            </a:r>
            <a:endParaRPr lang="en-US" dirty="0"/>
          </a:p>
        </p:txBody>
      </p:sp>
      <p:pic>
        <p:nvPicPr>
          <p:cNvPr id="10" name="Content Placeholder 9" descr="dp-svm-multichannel-chi.png"/>
          <p:cNvPicPr>
            <a:picLocks noGrp="1" noChangeAspect="1"/>
          </p:cNvPicPr>
          <p:nvPr>
            <p:ph sz="quarter" idx="4"/>
          </p:nvPr>
        </p:nvPicPr>
        <p:blipFill>
          <a:blip r:embed="rId4"/>
          <a:srcRect t="-14855" b="-14855"/>
          <a:stretch>
            <a:fillRect/>
          </a:stretch>
        </p:blipFill>
        <p:spPr/>
      </p:pic>
      <p:sp>
        <p:nvSpPr>
          <p:cNvPr id="4" name="Slide Number Placeholder 3"/>
          <p:cNvSpPr>
            <a:spLocks noGrp="1"/>
          </p:cNvSpPr>
          <p:nvPr>
            <p:ph type="sldNum" sz="quarter" idx="12"/>
          </p:nvPr>
        </p:nvSpPr>
        <p:spPr/>
        <p:txBody>
          <a:bodyPr/>
          <a:lstStyle/>
          <a:p>
            <a:fld id="{984EEC3A-AFFC-4655-AC9A-A5EF83946563}" type="slidenum">
              <a:rPr lang="en-US" smtClean="0"/>
              <a:pPr/>
              <a:t>16</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Affordance Prediction</a:t>
            </a:r>
            <a:endParaRPr lang="en-US" dirty="0"/>
          </a:p>
        </p:txBody>
      </p:sp>
      <p:graphicFrame>
        <p:nvGraphicFramePr>
          <p:cNvPr id="9" name="Content Placeholder 8"/>
          <p:cNvGraphicFramePr>
            <a:graphicFrameLocks noGrp="1"/>
          </p:cNvGraphicFramePr>
          <p:nvPr>
            <p:ph idx="1"/>
          </p:nvPr>
        </p:nvGraphicFramePr>
        <p:xfrm>
          <a:off x="457200" y="2133600"/>
          <a:ext cx="8229600" cy="33375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p>
                  </a:txBody>
                  <a:tcPr/>
                </a:tc>
                <a:tc>
                  <a:txBody>
                    <a:bodyPr/>
                    <a:lstStyle/>
                    <a:p>
                      <a:r>
                        <a:rPr lang="en-US" dirty="0" smtClean="0"/>
                        <a:t>Attribute</a:t>
                      </a:r>
                      <a:endParaRPr lang="en-US" dirty="0"/>
                    </a:p>
                  </a:txBody>
                  <a:tcPr/>
                </a:tc>
                <a:tc>
                  <a:txBody>
                    <a:bodyPr/>
                    <a:lstStyle/>
                    <a:p>
                      <a:r>
                        <a:rPr lang="en-US" dirty="0" smtClean="0"/>
                        <a:t>DP</a:t>
                      </a:r>
                      <a:endParaRPr lang="en-US" dirty="0"/>
                    </a:p>
                  </a:txBody>
                  <a:tcPr/>
                </a:tc>
                <a:tc>
                  <a:txBody>
                    <a:bodyPr/>
                    <a:lstStyle/>
                    <a:p>
                      <a:r>
                        <a:rPr lang="en-US" dirty="0" smtClean="0"/>
                        <a:t>CA-Full</a:t>
                      </a:r>
                      <a:endParaRPr lang="en-US" dirty="0"/>
                    </a:p>
                  </a:txBody>
                  <a:tcPr/>
                </a:tc>
                <a:tc>
                  <a:txBody>
                    <a:bodyPr/>
                    <a:lstStyle/>
                    <a:p>
                      <a:r>
                        <a:rPr lang="en-US" dirty="0" smtClean="0"/>
                        <a:t>CA-Chain</a:t>
                      </a:r>
                      <a:endParaRPr lang="en-US" dirty="0"/>
                    </a:p>
                  </a:txBody>
                  <a:tcPr/>
                </a:tc>
              </a:tr>
              <a:tr h="370840">
                <a:tc>
                  <a:txBody>
                    <a:bodyPr/>
                    <a:lstStyle/>
                    <a:p>
                      <a:r>
                        <a:rPr lang="en-US" dirty="0" err="1" smtClean="0"/>
                        <a:t>Pushable</a:t>
                      </a:r>
                      <a:endParaRPr lang="en-US" dirty="0"/>
                    </a:p>
                  </a:txBody>
                  <a:tcPr/>
                </a:tc>
                <a:tc>
                  <a:txBody>
                    <a:bodyPr/>
                    <a:lstStyle/>
                    <a:p>
                      <a:r>
                        <a:rPr lang="en-US" dirty="0" smtClean="0"/>
                        <a:t>74.43</a:t>
                      </a:r>
                      <a:endParaRPr lang="en-US" dirty="0"/>
                    </a:p>
                  </a:txBody>
                  <a:tcPr/>
                </a:tc>
                <a:tc>
                  <a:txBody>
                    <a:bodyPr/>
                    <a:lstStyle/>
                    <a:p>
                      <a:r>
                        <a:rPr lang="en-US" dirty="0" smtClean="0"/>
                        <a:t>83.75</a:t>
                      </a:r>
                      <a:endParaRPr lang="en-US" dirty="0"/>
                    </a:p>
                  </a:txBody>
                  <a:tcPr/>
                </a:tc>
                <a:tc>
                  <a:txBody>
                    <a:bodyPr/>
                    <a:lstStyle/>
                    <a:p>
                      <a:r>
                        <a:rPr lang="en-US" dirty="0" smtClean="0"/>
                        <a:t>77.50</a:t>
                      </a:r>
                      <a:endParaRPr lang="en-US" dirty="0"/>
                    </a:p>
                  </a:txBody>
                  <a:tcPr/>
                </a:tc>
                <a:tc>
                  <a:txBody>
                    <a:bodyPr/>
                    <a:lstStyle/>
                    <a:p>
                      <a:r>
                        <a:rPr lang="en-US" dirty="0" smtClean="0"/>
                        <a:t>65.56</a:t>
                      </a:r>
                      <a:endParaRPr lang="en-US" dirty="0"/>
                    </a:p>
                  </a:txBody>
                  <a:tcPr/>
                </a:tc>
              </a:tr>
              <a:tr h="370840">
                <a:tc>
                  <a:txBody>
                    <a:bodyPr/>
                    <a:lstStyle/>
                    <a:p>
                      <a:r>
                        <a:rPr lang="en-US" dirty="0" err="1" smtClean="0"/>
                        <a:t>Rollable</a:t>
                      </a:r>
                      <a:endParaRPr lang="en-US" dirty="0"/>
                    </a:p>
                  </a:txBody>
                  <a:tcPr/>
                </a:tc>
                <a:tc>
                  <a:txBody>
                    <a:bodyPr/>
                    <a:lstStyle/>
                    <a:p>
                      <a:r>
                        <a:rPr lang="en-US" dirty="0" smtClean="0"/>
                        <a:t>96.87</a:t>
                      </a:r>
                      <a:endParaRPr lang="en-US" dirty="0"/>
                    </a:p>
                  </a:txBody>
                  <a:tcPr/>
                </a:tc>
                <a:tc>
                  <a:txBody>
                    <a:bodyPr/>
                    <a:lstStyle/>
                    <a:p>
                      <a:r>
                        <a:rPr lang="en-US" dirty="0" smtClean="0"/>
                        <a:t>97.32</a:t>
                      </a:r>
                      <a:endParaRPr lang="en-US" dirty="0"/>
                    </a:p>
                  </a:txBody>
                  <a:tcPr/>
                </a:tc>
                <a:tc>
                  <a:txBody>
                    <a:bodyPr/>
                    <a:lstStyle/>
                    <a:p>
                      <a:r>
                        <a:rPr lang="en-US" dirty="0" smtClean="0"/>
                        <a:t>90.71</a:t>
                      </a:r>
                      <a:endParaRPr lang="en-US" dirty="0"/>
                    </a:p>
                  </a:txBody>
                  <a:tcPr/>
                </a:tc>
                <a:tc>
                  <a:txBody>
                    <a:bodyPr/>
                    <a:lstStyle/>
                    <a:p>
                      <a:r>
                        <a:rPr lang="en-US" dirty="0" smtClean="0"/>
                        <a:t>84.14</a:t>
                      </a:r>
                      <a:endParaRPr lang="en-US" dirty="0"/>
                    </a:p>
                  </a:txBody>
                  <a:tcPr/>
                </a:tc>
              </a:tr>
              <a:tr h="370840">
                <a:tc>
                  <a:txBody>
                    <a:bodyPr/>
                    <a:lstStyle/>
                    <a:p>
                      <a:r>
                        <a:rPr lang="en-US" dirty="0" smtClean="0"/>
                        <a:t>Graspable</a:t>
                      </a:r>
                      <a:endParaRPr lang="en-US" dirty="0"/>
                    </a:p>
                  </a:txBody>
                  <a:tcPr/>
                </a:tc>
                <a:tc>
                  <a:txBody>
                    <a:bodyPr/>
                    <a:lstStyle/>
                    <a:p>
                      <a:r>
                        <a:rPr lang="en-US" dirty="0" smtClean="0"/>
                        <a:t>70.09</a:t>
                      </a:r>
                      <a:endParaRPr lang="en-US" dirty="0"/>
                    </a:p>
                  </a:txBody>
                  <a:tcPr/>
                </a:tc>
                <a:tc>
                  <a:txBody>
                    <a:bodyPr/>
                    <a:lstStyle/>
                    <a:p>
                      <a:r>
                        <a:rPr lang="en-US" dirty="0" smtClean="0"/>
                        <a:t>81.25</a:t>
                      </a:r>
                      <a:endParaRPr lang="en-US" dirty="0"/>
                    </a:p>
                  </a:txBody>
                  <a:tcPr/>
                </a:tc>
                <a:tc>
                  <a:txBody>
                    <a:bodyPr/>
                    <a:lstStyle/>
                    <a:p>
                      <a:r>
                        <a:rPr lang="en-US" dirty="0" smtClean="0"/>
                        <a:t>73.21</a:t>
                      </a:r>
                      <a:endParaRPr lang="en-US" dirty="0"/>
                    </a:p>
                  </a:txBody>
                  <a:tcPr/>
                </a:tc>
                <a:tc>
                  <a:txBody>
                    <a:bodyPr/>
                    <a:lstStyle/>
                    <a:p>
                      <a:r>
                        <a:rPr lang="en-US" dirty="0" smtClean="0"/>
                        <a:t>55.48</a:t>
                      </a:r>
                      <a:endParaRPr lang="en-US" dirty="0"/>
                    </a:p>
                  </a:txBody>
                  <a:tcPr/>
                </a:tc>
              </a:tr>
              <a:tr h="370840">
                <a:tc>
                  <a:txBody>
                    <a:bodyPr/>
                    <a:lstStyle/>
                    <a:p>
                      <a:r>
                        <a:rPr lang="en-US" dirty="0" err="1" smtClean="0"/>
                        <a:t>Liftable</a:t>
                      </a:r>
                      <a:endParaRPr lang="en-US" dirty="0"/>
                    </a:p>
                  </a:txBody>
                  <a:tcPr/>
                </a:tc>
                <a:tc>
                  <a:txBody>
                    <a:bodyPr/>
                    <a:lstStyle/>
                    <a:p>
                      <a:r>
                        <a:rPr lang="en-US" dirty="0" smtClean="0"/>
                        <a:t>73.91</a:t>
                      </a:r>
                      <a:endParaRPr lang="en-US" dirty="0"/>
                    </a:p>
                  </a:txBody>
                  <a:tcPr/>
                </a:tc>
                <a:tc>
                  <a:txBody>
                    <a:bodyPr/>
                    <a:lstStyle/>
                    <a:p>
                      <a:r>
                        <a:rPr lang="en-US" dirty="0" smtClean="0"/>
                        <a:t>83.93</a:t>
                      </a:r>
                      <a:endParaRPr lang="en-US" dirty="0"/>
                    </a:p>
                  </a:txBody>
                  <a:tcPr/>
                </a:tc>
                <a:tc>
                  <a:txBody>
                    <a:bodyPr/>
                    <a:lstStyle/>
                    <a:p>
                      <a:r>
                        <a:rPr lang="en-US" dirty="0" smtClean="0"/>
                        <a:t>75.71</a:t>
                      </a:r>
                      <a:endParaRPr lang="en-US" dirty="0"/>
                    </a:p>
                  </a:txBody>
                  <a:tcPr/>
                </a:tc>
                <a:tc>
                  <a:txBody>
                    <a:bodyPr/>
                    <a:lstStyle/>
                    <a:p>
                      <a:r>
                        <a:rPr lang="en-US" dirty="0" smtClean="0"/>
                        <a:t>67.48</a:t>
                      </a:r>
                      <a:endParaRPr lang="en-US" dirty="0"/>
                    </a:p>
                  </a:txBody>
                  <a:tcPr/>
                </a:tc>
              </a:tr>
              <a:tr h="370840">
                <a:tc>
                  <a:txBody>
                    <a:bodyPr/>
                    <a:lstStyle/>
                    <a:p>
                      <a:r>
                        <a:rPr lang="en-US" dirty="0" err="1" smtClean="0"/>
                        <a:t>Dragable</a:t>
                      </a:r>
                      <a:endParaRPr lang="en-US" dirty="0"/>
                    </a:p>
                  </a:txBody>
                  <a:tcPr/>
                </a:tc>
                <a:tc>
                  <a:txBody>
                    <a:bodyPr/>
                    <a:lstStyle/>
                    <a:p>
                      <a:r>
                        <a:rPr lang="en-US" dirty="0" smtClean="0"/>
                        <a:t>72.87</a:t>
                      </a:r>
                      <a:endParaRPr lang="en-US" dirty="0"/>
                    </a:p>
                  </a:txBody>
                  <a:tcPr/>
                </a:tc>
                <a:tc>
                  <a:txBody>
                    <a:bodyPr/>
                    <a:lstStyle/>
                    <a:p>
                      <a:r>
                        <a:rPr lang="en-US" dirty="0" smtClean="0"/>
                        <a:t>81.43</a:t>
                      </a:r>
                      <a:endParaRPr lang="en-US" dirty="0"/>
                    </a:p>
                  </a:txBody>
                  <a:tcPr/>
                </a:tc>
                <a:tc>
                  <a:txBody>
                    <a:bodyPr/>
                    <a:lstStyle/>
                    <a:p>
                      <a:r>
                        <a:rPr lang="en-US" dirty="0" smtClean="0"/>
                        <a:t>75.00</a:t>
                      </a:r>
                      <a:endParaRPr lang="en-US" dirty="0"/>
                    </a:p>
                  </a:txBody>
                  <a:tcPr/>
                </a:tc>
                <a:tc>
                  <a:txBody>
                    <a:bodyPr/>
                    <a:lstStyle/>
                    <a:p>
                      <a:r>
                        <a:rPr lang="en-US" dirty="0" smtClean="0"/>
                        <a:t>60.00</a:t>
                      </a:r>
                      <a:endParaRPr lang="en-US" dirty="0"/>
                    </a:p>
                  </a:txBody>
                  <a:tcPr/>
                </a:tc>
              </a:tr>
              <a:tr h="370840">
                <a:tc>
                  <a:txBody>
                    <a:bodyPr/>
                    <a:lstStyle/>
                    <a:p>
                      <a:r>
                        <a:rPr lang="en-US" dirty="0" err="1" smtClean="0"/>
                        <a:t>Carryable</a:t>
                      </a:r>
                      <a:endParaRPr lang="en-US" dirty="0"/>
                    </a:p>
                  </a:txBody>
                  <a:tcPr/>
                </a:tc>
                <a:tc>
                  <a:txBody>
                    <a:bodyPr/>
                    <a:lstStyle/>
                    <a:p>
                      <a:r>
                        <a:rPr lang="en-US" dirty="0" smtClean="0"/>
                        <a:t>73.91</a:t>
                      </a:r>
                      <a:endParaRPr lang="en-US" dirty="0"/>
                    </a:p>
                  </a:txBody>
                  <a:tcPr/>
                </a:tc>
                <a:tc>
                  <a:txBody>
                    <a:bodyPr/>
                    <a:lstStyle/>
                    <a:p>
                      <a:r>
                        <a:rPr lang="en-US" dirty="0" smtClean="0"/>
                        <a:t>83.93</a:t>
                      </a:r>
                      <a:endParaRPr lang="en-US" dirty="0"/>
                    </a:p>
                  </a:txBody>
                  <a:tcPr/>
                </a:tc>
                <a:tc>
                  <a:txBody>
                    <a:bodyPr/>
                    <a:lstStyle/>
                    <a:p>
                      <a:r>
                        <a:rPr lang="en-US" dirty="0" smtClean="0"/>
                        <a:t>75.71</a:t>
                      </a:r>
                      <a:endParaRPr lang="en-US" dirty="0"/>
                    </a:p>
                  </a:txBody>
                  <a:tcPr/>
                </a:tc>
                <a:tc>
                  <a:txBody>
                    <a:bodyPr/>
                    <a:lstStyle/>
                    <a:p>
                      <a:r>
                        <a:rPr lang="en-US" dirty="0" smtClean="0"/>
                        <a:t>67.48</a:t>
                      </a:r>
                      <a:endParaRPr lang="en-US" dirty="0"/>
                    </a:p>
                  </a:txBody>
                  <a:tcPr/>
                </a:tc>
              </a:tr>
              <a:tr h="370840">
                <a:tc>
                  <a:txBody>
                    <a:bodyPr/>
                    <a:lstStyle/>
                    <a:p>
                      <a:r>
                        <a:rPr lang="en-US" dirty="0" smtClean="0"/>
                        <a:t>Traversable</a:t>
                      </a:r>
                      <a:endParaRPr lang="en-US" dirty="0"/>
                    </a:p>
                  </a:txBody>
                  <a:tcPr/>
                </a:tc>
                <a:tc>
                  <a:txBody>
                    <a:bodyPr/>
                    <a:lstStyle/>
                    <a:p>
                      <a:r>
                        <a:rPr lang="en-US" dirty="0" smtClean="0"/>
                        <a:t>93.39</a:t>
                      </a:r>
                      <a:endParaRPr lang="en-US" dirty="0"/>
                    </a:p>
                  </a:txBody>
                  <a:tcPr/>
                </a:tc>
                <a:tc>
                  <a:txBody>
                    <a:bodyPr/>
                    <a:lstStyle/>
                    <a:p>
                      <a:r>
                        <a:rPr lang="en-US" dirty="0" smtClean="0"/>
                        <a:t>95.00</a:t>
                      </a:r>
                      <a:endParaRPr lang="en-US" dirty="0"/>
                    </a:p>
                  </a:txBody>
                  <a:tcPr/>
                </a:tc>
                <a:tc>
                  <a:txBody>
                    <a:bodyPr/>
                    <a:lstStyle/>
                    <a:p>
                      <a:r>
                        <a:rPr lang="en-US" dirty="0" smtClean="0"/>
                        <a:t>90.71</a:t>
                      </a:r>
                      <a:endParaRPr lang="en-US" dirty="0"/>
                    </a:p>
                  </a:txBody>
                  <a:tcPr/>
                </a:tc>
                <a:tc>
                  <a:txBody>
                    <a:bodyPr/>
                    <a:lstStyle/>
                    <a:p>
                      <a:r>
                        <a:rPr lang="en-US" dirty="0" smtClean="0"/>
                        <a:t>86.61</a:t>
                      </a:r>
                      <a:endParaRPr lang="en-US" dirty="0"/>
                    </a:p>
                  </a:txBody>
                  <a:tcPr/>
                </a:tc>
              </a:tr>
              <a:tr h="370840">
                <a:tc>
                  <a:txBody>
                    <a:bodyPr/>
                    <a:lstStyle/>
                    <a:p>
                      <a:r>
                        <a:rPr lang="en-US" dirty="0" smtClean="0"/>
                        <a:t>Total</a:t>
                      </a:r>
                      <a:endParaRPr lang="en-US" dirty="0"/>
                    </a:p>
                  </a:txBody>
                  <a:tcPr/>
                </a:tc>
                <a:tc>
                  <a:txBody>
                    <a:bodyPr/>
                    <a:lstStyle/>
                    <a:p>
                      <a:r>
                        <a:rPr lang="en-US" dirty="0" smtClean="0"/>
                        <a:t>81.12</a:t>
                      </a:r>
                      <a:endParaRPr lang="en-US" dirty="0"/>
                    </a:p>
                  </a:txBody>
                  <a:tcPr/>
                </a:tc>
                <a:tc>
                  <a:txBody>
                    <a:bodyPr/>
                    <a:lstStyle/>
                    <a:p>
                      <a:r>
                        <a:rPr lang="en-US" dirty="0" smtClean="0"/>
                        <a:t>85.46</a:t>
                      </a:r>
                      <a:endParaRPr lang="en-US" dirty="0"/>
                    </a:p>
                  </a:txBody>
                  <a:tcPr/>
                </a:tc>
                <a:tc>
                  <a:txBody>
                    <a:bodyPr/>
                    <a:lstStyle/>
                    <a:p>
                      <a:r>
                        <a:rPr lang="en-US" dirty="0" smtClean="0"/>
                        <a:t>79.21</a:t>
                      </a:r>
                      <a:endParaRPr lang="en-US" dirty="0"/>
                    </a:p>
                  </a:txBody>
                  <a:tcPr/>
                </a:tc>
                <a:tc>
                  <a:txBody>
                    <a:bodyPr/>
                    <a:lstStyle/>
                    <a:p>
                      <a:r>
                        <a:rPr lang="en-US" dirty="0" smtClean="0"/>
                        <a:t>68.57</a:t>
                      </a:r>
                      <a:endParaRPr lang="en-US" dirty="0"/>
                    </a:p>
                  </a:txBody>
                  <a:tcPr/>
                </a:tc>
              </a:tr>
            </a:tbl>
          </a:graphicData>
        </a:graphic>
      </p:graphicFrame>
      <p:sp>
        <p:nvSpPr>
          <p:cNvPr id="7" name="Slide Number Placeholder 6"/>
          <p:cNvSpPr>
            <a:spLocks noGrp="1"/>
          </p:cNvSpPr>
          <p:nvPr>
            <p:ph type="sldNum" sz="quarter" idx="12"/>
          </p:nvPr>
        </p:nvSpPr>
        <p:spPr/>
        <p:txBody>
          <a:bodyPr/>
          <a:lstStyle/>
          <a:p>
            <a:fld id="{2A419E68-B68E-4C4D-B5F8-E8EE22B980C9}" type="slidenum">
              <a:rPr lang="en-US" smtClean="0"/>
              <a:pPr/>
              <a:t>17</a:t>
            </a:fld>
            <a:endParaRPr lang="en-US"/>
          </a:p>
        </p:txBody>
      </p:sp>
      <p:sp>
        <p:nvSpPr>
          <p:cNvPr id="10" name="TextBox 9"/>
          <p:cNvSpPr txBox="1"/>
          <p:nvPr/>
        </p:nvSpPr>
        <p:spPr>
          <a:xfrm>
            <a:off x="457200" y="5867400"/>
            <a:ext cx="8229600" cy="523220"/>
          </a:xfrm>
          <a:prstGeom prst="rect">
            <a:avLst/>
          </a:prstGeom>
          <a:noFill/>
        </p:spPr>
        <p:txBody>
          <a:bodyPr wrap="square" rtlCol="0">
            <a:spAutoFit/>
          </a:bodyPr>
          <a:lstStyle/>
          <a:p>
            <a:pPr algn="ctr"/>
            <a:r>
              <a:rPr lang="en-US" dirty="0" smtClean="0"/>
              <a:t>Percent correctly classified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Attribute Prediction</a:t>
            </a:r>
            <a:endParaRPr lang="en-US" dirty="0"/>
          </a:p>
        </p:txBody>
      </p:sp>
      <p:sp>
        <p:nvSpPr>
          <p:cNvPr id="3" name="Text Placeholder 2"/>
          <p:cNvSpPr>
            <a:spLocks noGrp="1"/>
          </p:cNvSpPr>
          <p:nvPr>
            <p:ph type="body" idx="1"/>
          </p:nvPr>
        </p:nvSpPr>
        <p:spPr/>
        <p:txBody>
          <a:bodyPr/>
          <a:lstStyle/>
          <a:p>
            <a:r>
              <a:rPr lang="en-US" dirty="0" smtClean="0"/>
              <a:t>Color Prediction</a:t>
            </a:r>
            <a:endParaRPr lang="en-US" dirty="0"/>
          </a:p>
        </p:txBody>
      </p:sp>
      <p:pic>
        <p:nvPicPr>
          <p:cNvPr id="8" name="Content Placeholder 7" descr="color-svm-multichannel-chi.png"/>
          <p:cNvPicPr>
            <a:picLocks noGrp="1" noChangeAspect="1"/>
          </p:cNvPicPr>
          <p:nvPr>
            <p:ph sz="half" idx="2"/>
          </p:nvPr>
        </p:nvPicPr>
        <p:blipFill>
          <a:blip r:embed="rId3"/>
          <a:srcRect t="-14880" b="-14880"/>
          <a:stretch>
            <a:fillRect/>
          </a:stretch>
        </p:blipFill>
        <p:spPr/>
      </p:pic>
      <p:sp>
        <p:nvSpPr>
          <p:cNvPr id="5" name="Text Placeholder 4"/>
          <p:cNvSpPr>
            <a:spLocks noGrp="1"/>
          </p:cNvSpPr>
          <p:nvPr>
            <p:ph type="body" sz="quarter" idx="3"/>
          </p:nvPr>
        </p:nvSpPr>
        <p:spPr/>
        <p:txBody>
          <a:bodyPr/>
          <a:lstStyle/>
          <a:p>
            <a:r>
              <a:rPr lang="en-US" dirty="0" smtClean="0"/>
              <a:t>Material Prediction</a:t>
            </a:r>
            <a:endParaRPr lang="en-US" dirty="0"/>
          </a:p>
        </p:txBody>
      </p:sp>
      <p:pic>
        <p:nvPicPr>
          <p:cNvPr id="9" name="Content Placeholder 8" descr="material-knn-multichannel-chi-05.png"/>
          <p:cNvPicPr>
            <a:picLocks noGrp="1" noChangeAspect="1"/>
          </p:cNvPicPr>
          <p:nvPr>
            <p:ph sz="quarter" idx="4"/>
          </p:nvPr>
        </p:nvPicPr>
        <p:blipFill>
          <a:blip r:embed="rId4"/>
          <a:srcRect t="-14855" b="-14855"/>
          <a:stretch>
            <a:fillRect/>
          </a:stretch>
        </p:blipFill>
        <p:spPr/>
      </p:pic>
      <p:sp>
        <p:nvSpPr>
          <p:cNvPr id="7" name="Slide Number Placeholder 6"/>
          <p:cNvSpPr>
            <a:spLocks noGrp="1"/>
          </p:cNvSpPr>
          <p:nvPr>
            <p:ph type="sldNum" sz="quarter" idx="12"/>
          </p:nvPr>
        </p:nvSpPr>
        <p:spPr/>
        <p:txBody>
          <a:bodyPr/>
          <a:lstStyle/>
          <a:p>
            <a:fld id="{2A419E68-B68E-4C4D-B5F8-E8EE22B980C9}"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a:t>
            </a:r>
            <a:endParaRPr lang="en-US" dirty="0"/>
          </a:p>
        </p:txBody>
      </p:sp>
      <p:sp>
        <p:nvSpPr>
          <p:cNvPr id="10" name="Content Placeholder 9"/>
          <p:cNvSpPr>
            <a:spLocks noGrp="1"/>
          </p:cNvSpPr>
          <p:nvPr>
            <p:ph idx="1"/>
          </p:nvPr>
        </p:nvSpPr>
        <p:spPr>
          <a:xfrm>
            <a:off x="457200" y="4876800"/>
            <a:ext cx="8229600" cy="1828800"/>
          </a:xfrm>
        </p:spPr>
        <p:txBody>
          <a:bodyPr>
            <a:normAutofit/>
          </a:bodyPr>
          <a:lstStyle/>
          <a:p>
            <a:r>
              <a:rPr lang="en-US" dirty="0" smtClean="0"/>
              <a:t>Determine applicable actions for an object of interest</a:t>
            </a:r>
          </a:p>
          <a:p>
            <a:r>
              <a:rPr lang="en-US" dirty="0" smtClean="0"/>
              <a:t>Learn this ability for previously unseen objects</a:t>
            </a:r>
          </a:p>
          <a:p>
            <a:endParaRPr lang="en-US" dirty="0"/>
          </a:p>
        </p:txBody>
      </p:sp>
      <p:sp>
        <p:nvSpPr>
          <p:cNvPr id="8" name="TextBox 7"/>
          <p:cNvSpPr txBox="1"/>
          <p:nvPr/>
        </p:nvSpPr>
        <p:spPr>
          <a:xfrm>
            <a:off x="1060185" y="1290935"/>
            <a:ext cx="184666" cy="461665"/>
          </a:xfrm>
          <a:prstGeom prst="rect">
            <a:avLst/>
          </a:prstGeom>
          <a:noFill/>
        </p:spPr>
        <p:txBody>
          <a:bodyPr wrap="none" rtlCol="0">
            <a:spAutoFit/>
          </a:bodyPr>
          <a:lstStyle/>
          <a:p>
            <a:endParaRPr lang="en-US" sz="2400" dirty="0"/>
          </a:p>
        </p:txBody>
      </p:sp>
      <p:sp>
        <p:nvSpPr>
          <p:cNvPr id="6" name="Slide Number Placeholder 5"/>
          <p:cNvSpPr>
            <a:spLocks noGrp="1"/>
          </p:cNvSpPr>
          <p:nvPr>
            <p:ph type="sldNum" sz="quarter" idx="12"/>
          </p:nvPr>
        </p:nvSpPr>
        <p:spPr/>
        <p:txBody>
          <a:bodyPr/>
          <a:lstStyle/>
          <a:p>
            <a:fld id="{984EEC3A-AFFC-4655-AC9A-A5EF83946563}" type="slidenum">
              <a:rPr lang="en-US" smtClean="0"/>
              <a:pPr/>
              <a:t>1</a:t>
            </a:fld>
            <a:endParaRPr lang="en-US"/>
          </a:p>
        </p:txBody>
      </p:sp>
      <p:pic>
        <p:nvPicPr>
          <p:cNvPr id="7" name="Picture 6" descr="wall_e_440.jpg"/>
          <p:cNvPicPr>
            <a:picLocks noChangeAspect="1"/>
          </p:cNvPicPr>
          <p:nvPr/>
        </p:nvPicPr>
        <p:blipFill>
          <a:blip r:embed="rId3"/>
          <a:stretch>
            <a:fillRect/>
          </a:stretch>
        </p:blipFill>
        <p:spPr>
          <a:xfrm>
            <a:off x="2362200" y="1524000"/>
            <a:ext cx="4318000" cy="3238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Results: Attribute Prediction</a:t>
            </a:r>
            <a:endParaRPr lang="en-US" dirty="0"/>
          </a:p>
        </p:txBody>
      </p:sp>
      <p:sp>
        <p:nvSpPr>
          <p:cNvPr id="10" name="Text Placeholder 9"/>
          <p:cNvSpPr>
            <a:spLocks noGrp="1"/>
          </p:cNvSpPr>
          <p:nvPr>
            <p:ph type="body" idx="1"/>
          </p:nvPr>
        </p:nvSpPr>
        <p:spPr/>
        <p:txBody>
          <a:bodyPr/>
          <a:lstStyle/>
          <a:p>
            <a:r>
              <a:rPr lang="en-US" smtClean="0"/>
              <a:t>Shape Prediction</a:t>
            </a:r>
            <a:endParaRPr lang="en-US" dirty="0"/>
          </a:p>
        </p:txBody>
      </p:sp>
      <p:pic>
        <p:nvPicPr>
          <p:cNvPr id="15" name="Content Placeholder 14" descr="shape-svm-multichannel-chi-05.png"/>
          <p:cNvPicPr>
            <a:picLocks noGrp="1" noChangeAspect="1"/>
          </p:cNvPicPr>
          <p:nvPr>
            <p:ph sz="half" idx="2"/>
          </p:nvPr>
        </p:nvPicPr>
        <p:blipFill>
          <a:blip r:embed="rId3"/>
          <a:srcRect t="-14880" b="-14880"/>
          <a:stretch>
            <a:fillRect/>
          </a:stretch>
        </p:blipFill>
        <p:spPr/>
      </p:pic>
      <p:sp>
        <p:nvSpPr>
          <p:cNvPr id="21" name="Text Placeholder 20"/>
          <p:cNvSpPr>
            <a:spLocks noGrp="1"/>
          </p:cNvSpPr>
          <p:nvPr>
            <p:ph type="body" sz="quarter" idx="3"/>
          </p:nvPr>
        </p:nvSpPr>
        <p:spPr/>
        <p:txBody>
          <a:bodyPr/>
          <a:lstStyle/>
          <a:p>
            <a:r>
              <a:rPr lang="en-US" dirty="0" smtClean="0"/>
              <a:t>Object Category Prediction</a:t>
            </a:r>
            <a:endParaRPr lang="en-US" dirty="0"/>
          </a:p>
        </p:txBody>
      </p:sp>
      <p:pic>
        <p:nvPicPr>
          <p:cNvPr id="23" name="Content Placeholder 22" descr="obj-err-ca-full-svm-multichannel-chi.png"/>
          <p:cNvPicPr>
            <a:picLocks noGrp="1" noChangeAspect="1"/>
          </p:cNvPicPr>
          <p:nvPr>
            <p:ph sz="quarter" idx="4"/>
          </p:nvPr>
        </p:nvPicPr>
        <p:blipFill>
          <a:blip r:embed="rId4"/>
          <a:srcRect t="-14855" b="-14855"/>
          <a:stretch>
            <a:fillRect/>
          </a:stretch>
        </p:blipFill>
        <p:spPr/>
      </p:pic>
      <p:sp>
        <p:nvSpPr>
          <p:cNvPr id="7" name="Slide Number Placeholder 6"/>
          <p:cNvSpPr>
            <a:spLocks noGrp="1"/>
          </p:cNvSpPr>
          <p:nvPr>
            <p:ph type="sldNum" sz="quarter" idx="12"/>
          </p:nvPr>
        </p:nvSpPr>
        <p:spPr/>
        <p:txBody>
          <a:bodyPr/>
          <a:lstStyle/>
          <a:p>
            <a:fld id="{2A419E68-B68E-4C4D-B5F8-E8EE22B980C9}" type="slidenum">
              <a:rPr lang="en-US" smtClean="0"/>
              <a:pPr/>
              <a:t>19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Novel Object Class</a:t>
            </a:r>
            <a:endParaRPr lang="en-US" dirty="0"/>
          </a:p>
        </p:txBody>
      </p:sp>
      <p:sp>
        <p:nvSpPr>
          <p:cNvPr id="5" name="Text Placeholder 4"/>
          <p:cNvSpPr>
            <a:spLocks noGrp="1"/>
          </p:cNvSpPr>
          <p:nvPr>
            <p:ph type="body" idx="1"/>
          </p:nvPr>
        </p:nvSpPr>
        <p:spPr/>
        <p:txBody>
          <a:bodyPr/>
          <a:lstStyle/>
          <a:p>
            <a:r>
              <a:rPr lang="en-US" dirty="0" smtClean="0"/>
              <a:t>Attribute-Affordance</a:t>
            </a:r>
            <a:endParaRPr lang="en-US" dirty="0"/>
          </a:p>
        </p:txBody>
      </p:sp>
      <p:sp>
        <p:nvSpPr>
          <p:cNvPr id="7" name="Text Placeholder 6"/>
          <p:cNvSpPr>
            <a:spLocks noGrp="1"/>
          </p:cNvSpPr>
          <p:nvPr>
            <p:ph type="body" sz="quarter" idx="3"/>
          </p:nvPr>
        </p:nvSpPr>
        <p:spPr/>
        <p:txBody>
          <a:bodyPr/>
          <a:lstStyle/>
          <a:p>
            <a:r>
              <a:rPr lang="en-US" dirty="0" smtClean="0"/>
              <a:t>Direct Perception</a:t>
            </a:r>
            <a:endParaRPr lang="en-US" dirty="0"/>
          </a:p>
        </p:txBody>
      </p:sp>
      <p:sp>
        <p:nvSpPr>
          <p:cNvPr id="4" name="Slide Number Placeholder 3"/>
          <p:cNvSpPr>
            <a:spLocks noGrp="1"/>
          </p:cNvSpPr>
          <p:nvPr>
            <p:ph type="sldNum" sz="quarter" idx="12"/>
          </p:nvPr>
        </p:nvSpPr>
        <p:spPr/>
        <p:txBody>
          <a:bodyPr/>
          <a:lstStyle/>
          <a:p>
            <a:fld id="{984EEC3A-AFFC-4655-AC9A-A5EF83946563}" type="slidenum">
              <a:rPr lang="en-US" smtClean="0"/>
              <a:pPr/>
              <a:t>20</a:t>
            </a:fld>
            <a:endParaRPr lang="en-US" dirty="0"/>
          </a:p>
        </p:txBody>
      </p:sp>
      <p:pic>
        <p:nvPicPr>
          <p:cNvPr id="10" name="Content Placeholder 9" descr="aff-att-svm.png"/>
          <p:cNvPicPr>
            <a:picLocks noGrp="1" noChangeAspect="1"/>
          </p:cNvPicPr>
          <p:nvPr>
            <p:ph sz="half" idx="2"/>
          </p:nvPr>
        </p:nvPicPr>
        <p:blipFill>
          <a:blip r:embed="rId3"/>
          <a:srcRect t="-14880" b="-14880"/>
          <a:stretch>
            <a:fillRect/>
          </a:stretch>
        </p:blipFill>
        <p:spPr/>
      </p:pic>
      <p:pic>
        <p:nvPicPr>
          <p:cNvPr id="11" name="Content Placeholder 10" descr="dp-svm-multichannel.png"/>
          <p:cNvPicPr>
            <a:picLocks noGrp="1" noChangeAspect="1"/>
          </p:cNvPicPr>
          <p:nvPr>
            <p:ph sz="quarter" idx="4"/>
          </p:nvPr>
        </p:nvPicPr>
        <p:blipFill>
          <a:blip r:embed="rId4"/>
          <a:srcRect t="-14855" b="-14855"/>
          <a:stretch>
            <a:fillRect/>
          </a:stretch>
        </p:blipFill>
        <p:spPr/>
      </p:pic>
      <p:sp>
        <p:nvSpPr>
          <p:cNvPr id="3" name="TextBox 2"/>
          <p:cNvSpPr txBox="1"/>
          <p:nvPr/>
        </p:nvSpPr>
        <p:spPr>
          <a:xfrm>
            <a:off x="2895600" y="6248400"/>
            <a:ext cx="3270447" cy="523220"/>
          </a:xfrm>
          <a:prstGeom prst="rect">
            <a:avLst/>
          </a:prstGeom>
          <a:noFill/>
        </p:spPr>
        <p:txBody>
          <a:bodyPr wrap="none" rtlCol="0">
            <a:spAutoFit/>
          </a:bodyPr>
          <a:lstStyle/>
          <a:p>
            <a:r>
              <a:rPr lang="en-US" dirty="0" smtClean="0"/>
              <a:t>Object class “book”</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Novel Object Class</a:t>
            </a:r>
            <a:endParaRPr lang="en-US" dirty="0"/>
          </a:p>
        </p:txBody>
      </p:sp>
      <p:sp>
        <p:nvSpPr>
          <p:cNvPr id="5" name="Text Placeholder 4"/>
          <p:cNvSpPr>
            <a:spLocks noGrp="1"/>
          </p:cNvSpPr>
          <p:nvPr>
            <p:ph type="body" idx="1"/>
          </p:nvPr>
        </p:nvSpPr>
        <p:spPr/>
        <p:txBody>
          <a:bodyPr/>
          <a:lstStyle/>
          <a:p>
            <a:r>
              <a:rPr lang="en-US" dirty="0" smtClean="0"/>
              <a:t>Attribute-Affordance</a:t>
            </a:r>
            <a:endParaRPr lang="en-US" dirty="0"/>
          </a:p>
        </p:txBody>
      </p:sp>
      <p:sp>
        <p:nvSpPr>
          <p:cNvPr id="7" name="Text Placeholder 6"/>
          <p:cNvSpPr>
            <a:spLocks noGrp="1"/>
          </p:cNvSpPr>
          <p:nvPr>
            <p:ph type="body" sz="quarter" idx="3"/>
          </p:nvPr>
        </p:nvSpPr>
        <p:spPr/>
        <p:txBody>
          <a:bodyPr/>
          <a:lstStyle/>
          <a:p>
            <a:r>
              <a:rPr lang="en-US" dirty="0" smtClean="0"/>
              <a:t>Direct Perception</a:t>
            </a:r>
            <a:endParaRPr lang="en-US" dirty="0"/>
          </a:p>
        </p:txBody>
      </p:sp>
      <p:sp>
        <p:nvSpPr>
          <p:cNvPr id="4" name="Slide Number Placeholder 3"/>
          <p:cNvSpPr>
            <a:spLocks noGrp="1"/>
          </p:cNvSpPr>
          <p:nvPr>
            <p:ph type="sldNum" sz="quarter" idx="12"/>
          </p:nvPr>
        </p:nvSpPr>
        <p:spPr/>
        <p:txBody>
          <a:bodyPr/>
          <a:lstStyle/>
          <a:p>
            <a:fld id="{984EEC3A-AFFC-4655-AC9A-A5EF83946563}" type="slidenum">
              <a:rPr lang="en-US" smtClean="0"/>
              <a:pPr/>
              <a:t>21</a:t>
            </a:fld>
            <a:endParaRPr lang="en-US"/>
          </a:p>
        </p:txBody>
      </p:sp>
      <p:pic>
        <p:nvPicPr>
          <p:cNvPr id="9" name="Content Placeholder 8" descr="aff-att-svm.png"/>
          <p:cNvPicPr>
            <a:picLocks noGrp="1" noChangeAspect="1"/>
          </p:cNvPicPr>
          <p:nvPr>
            <p:ph sz="half" idx="2"/>
          </p:nvPr>
        </p:nvPicPr>
        <p:blipFill>
          <a:blip r:embed="rId3"/>
          <a:srcRect t="-14880" b="-14880"/>
          <a:stretch>
            <a:fillRect/>
          </a:stretch>
        </p:blipFill>
        <p:spPr/>
      </p:pic>
      <p:pic>
        <p:nvPicPr>
          <p:cNvPr id="13" name="Content Placeholder 12" descr="dp-svm.png"/>
          <p:cNvPicPr>
            <a:picLocks noGrp="1" noChangeAspect="1"/>
          </p:cNvPicPr>
          <p:nvPr>
            <p:ph sz="quarter" idx="4"/>
          </p:nvPr>
        </p:nvPicPr>
        <p:blipFill>
          <a:blip r:embed="rId4"/>
          <a:srcRect t="-14855" b="-14855"/>
          <a:stretch>
            <a:fillRect/>
          </a:stretch>
        </p:blipFill>
        <p:spPr/>
      </p:pic>
      <p:sp>
        <p:nvSpPr>
          <p:cNvPr id="8" name="TextBox 7"/>
          <p:cNvSpPr txBox="1"/>
          <p:nvPr/>
        </p:nvSpPr>
        <p:spPr>
          <a:xfrm>
            <a:off x="2895600" y="6248400"/>
            <a:ext cx="3062057" cy="523220"/>
          </a:xfrm>
          <a:prstGeom prst="rect">
            <a:avLst/>
          </a:prstGeom>
          <a:noFill/>
        </p:spPr>
        <p:txBody>
          <a:bodyPr wrap="none" rtlCol="0">
            <a:spAutoFit/>
          </a:bodyPr>
          <a:lstStyle/>
          <a:p>
            <a:r>
              <a:rPr lang="en-US" dirty="0" smtClean="0"/>
              <a:t>Object class “box”</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Novel Object Class</a:t>
            </a:r>
            <a:endParaRPr lang="en-US" dirty="0"/>
          </a:p>
        </p:txBody>
      </p:sp>
      <p:graphicFrame>
        <p:nvGraphicFramePr>
          <p:cNvPr id="13" name="Content Placeholder 12"/>
          <p:cNvGraphicFramePr>
            <a:graphicFrameLocks noGrp="1"/>
          </p:cNvGraphicFramePr>
          <p:nvPr>
            <p:ph idx="1"/>
          </p:nvPr>
        </p:nvGraphicFramePr>
        <p:xfrm>
          <a:off x="381000" y="2895600"/>
          <a:ext cx="8229599" cy="11125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endParaRPr lang="en-US" dirty="0"/>
                    </a:p>
                  </a:txBody>
                  <a:tcPr/>
                </a:tc>
                <a:tc>
                  <a:txBody>
                    <a:bodyPr/>
                    <a:lstStyle/>
                    <a:p>
                      <a:r>
                        <a:rPr lang="en-US" dirty="0" smtClean="0"/>
                        <a:t>Balls</a:t>
                      </a:r>
                      <a:endParaRPr lang="en-US" dirty="0"/>
                    </a:p>
                  </a:txBody>
                  <a:tcPr/>
                </a:tc>
                <a:tc>
                  <a:txBody>
                    <a:bodyPr/>
                    <a:lstStyle/>
                    <a:p>
                      <a:r>
                        <a:rPr lang="en-US" dirty="0" smtClean="0"/>
                        <a:t>Books</a:t>
                      </a:r>
                      <a:endParaRPr lang="en-US" dirty="0"/>
                    </a:p>
                  </a:txBody>
                  <a:tcPr/>
                </a:tc>
                <a:tc>
                  <a:txBody>
                    <a:bodyPr/>
                    <a:lstStyle/>
                    <a:p>
                      <a:r>
                        <a:rPr lang="en-US" dirty="0" smtClean="0"/>
                        <a:t>Boxes</a:t>
                      </a:r>
                      <a:endParaRPr lang="en-US" dirty="0"/>
                    </a:p>
                  </a:txBody>
                  <a:tcPr/>
                </a:tc>
                <a:tc>
                  <a:txBody>
                    <a:bodyPr/>
                    <a:lstStyle/>
                    <a:p>
                      <a:r>
                        <a:rPr lang="en-US" dirty="0" smtClean="0"/>
                        <a:t>Container</a:t>
                      </a:r>
                      <a:endParaRPr lang="en-US" dirty="0"/>
                    </a:p>
                  </a:txBody>
                  <a:tcPr/>
                </a:tc>
                <a:tc>
                  <a:txBody>
                    <a:bodyPr/>
                    <a:lstStyle/>
                    <a:p>
                      <a:r>
                        <a:rPr lang="en-US" dirty="0" smtClean="0"/>
                        <a:t>Shoes</a:t>
                      </a:r>
                      <a:endParaRPr lang="en-US" dirty="0"/>
                    </a:p>
                  </a:txBody>
                  <a:tcPr/>
                </a:tc>
                <a:tc>
                  <a:txBody>
                    <a:bodyPr/>
                    <a:lstStyle/>
                    <a:p>
                      <a:r>
                        <a:rPr lang="en-US" dirty="0" smtClean="0"/>
                        <a:t>Towels</a:t>
                      </a:r>
                      <a:endParaRPr lang="en-US" dirty="0"/>
                    </a:p>
                  </a:txBody>
                  <a:tcPr/>
                </a:tc>
              </a:tr>
              <a:tr h="370840">
                <a:tc>
                  <a:txBody>
                    <a:bodyPr/>
                    <a:lstStyle/>
                    <a:p>
                      <a:r>
                        <a:rPr lang="en-US" dirty="0" smtClean="0"/>
                        <a:t>Attribute</a:t>
                      </a:r>
                      <a:endParaRPr lang="en-US" dirty="0"/>
                    </a:p>
                  </a:txBody>
                  <a:tcPr/>
                </a:tc>
                <a:tc>
                  <a:txBody>
                    <a:bodyPr/>
                    <a:lstStyle/>
                    <a:p>
                      <a:r>
                        <a:rPr lang="en-US" dirty="0" smtClean="0"/>
                        <a:t>52.03</a:t>
                      </a:r>
                      <a:endParaRPr lang="en-US" dirty="0"/>
                    </a:p>
                  </a:txBody>
                  <a:tcPr/>
                </a:tc>
                <a:tc>
                  <a:txBody>
                    <a:bodyPr/>
                    <a:lstStyle/>
                    <a:p>
                      <a:r>
                        <a:rPr lang="en-US" dirty="0" smtClean="0"/>
                        <a:t>39.99</a:t>
                      </a:r>
                      <a:endParaRPr lang="en-US" dirty="0"/>
                    </a:p>
                  </a:txBody>
                  <a:tcPr/>
                </a:tc>
                <a:tc>
                  <a:txBody>
                    <a:bodyPr/>
                    <a:lstStyle/>
                    <a:p>
                      <a:r>
                        <a:rPr lang="en-US" dirty="0" smtClean="0"/>
                        <a:t>69.01</a:t>
                      </a:r>
                      <a:endParaRPr lang="en-US" dirty="0"/>
                    </a:p>
                  </a:txBody>
                  <a:tcPr/>
                </a:tc>
                <a:tc>
                  <a:txBody>
                    <a:bodyPr/>
                    <a:lstStyle/>
                    <a:p>
                      <a:r>
                        <a:rPr lang="en-US" dirty="0" smtClean="0"/>
                        <a:t>76.28</a:t>
                      </a:r>
                      <a:endParaRPr lang="en-US" dirty="0"/>
                    </a:p>
                  </a:txBody>
                  <a:tcPr/>
                </a:tc>
                <a:tc>
                  <a:txBody>
                    <a:bodyPr/>
                    <a:lstStyle/>
                    <a:p>
                      <a:r>
                        <a:rPr lang="en-US" dirty="0" smtClean="0"/>
                        <a:t>60.97</a:t>
                      </a:r>
                      <a:endParaRPr lang="en-US" dirty="0"/>
                    </a:p>
                  </a:txBody>
                  <a:tcPr/>
                </a:tc>
                <a:tc>
                  <a:txBody>
                    <a:bodyPr/>
                    <a:lstStyle/>
                    <a:p>
                      <a:r>
                        <a:rPr lang="en-US" dirty="0" smtClean="0"/>
                        <a:t>53.63</a:t>
                      </a:r>
                      <a:endParaRPr lang="en-US" dirty="0"/>
                    </a:p>
                  </a:txBody>
                  <a:tcPr/>
                </a:tc>
              </a:tr>
              <a:tr h="370840">
                <a:tc>
                  <a:txBody>
                    <a:bodyPr/>
                    <a:lstStyle/>
                    <a:p>
                      <a:r>
                        <a:rPr lang="en-US" dirty="0" smtClean="0"/>
                        <a:t>DP</a:t>
                      </a:r>
                      <a:endParaRPr lang="en-US" dirty="0"/>
                    </a:p>
                  </a:txBody>
                  <a:tcPr/>
                </a:tc>
                <a:tc>
                  <a:txBody>
                    <a:bodyPr/>
                    <a:lstStyle/>
                    <a:p>
                      <a:r>
                        <a:rPr lang="en-US" dirty="0" smtClean="0"/>
                        <a:t>57.99</a:t>
                      </a:r>
                      <a:endParaRPr lang="en-US" dirty="0"/>
                    </a:p>
                  </a:txBody>
                  <a:tcPr/>
                </a:tc>
                <a:tc>
                  <a:txBody>
                    <a:bodyPr/>
                    <a:lstStyle/>
                    <a:p>
                      <a:r>
                        <a:rPr lang="en-US" dirty="0" smtClean="0"/>
                        <a:t>65.58</a:t>
                      </a:r>
                      <a:endParaRPr lang="en-US" dirty="0"/>
                    </a:p>
                  </a:txBody>
                  <a:tcPr/>
                </a:tc>
                <a:tc>
                  <a:txBody>
                    <a:bodyPr/>
                    <a:lstStyle/>
                    <a:p>
                      <a:r>
                        <a:rPr lang="en-US" dirty="0" smtClean="0"/>
                        <a:t>67.69</a:t>
                      </a:r>
                      <a:endParaRPr lang="en-US" dirty="0"/>
                    </a:p>
                  </a:txBody>
                  <a:tcPr/>
                </a:tc>
                <a:tc>
                  <a:txBody>
                    <a:bodyPr/>
                    <a:lstStyle/>
                    <a:p>
                      <a:r>
                        <a:rPr lang="en-US" dirty="0" smtClean="0"/>
                        <a:t>58.96</a:t>
                      </a:r>
                      <a:endParaRPr lang="en-US" dirty="0"/>
                    </a:p>
                  </a:txBody>
                  <a:tcPr/>
                </a:tc>
                <a:tc>
                  <a:txBody>
                    <a:bodyPr/>
                    <a:lstStyle/>
                    <a:p>
                      <a:r>
                        <a:rPr lang="en-US" dirty="0" smtClean="0"/>
                        <a:t>67.86</a:t>
                      </a:r>
                      <a:endParaRPr lang="en-US" dirty="0"/>
                    </a:p>
                  </a:txBody>
                  <a:tcPr/>
                </a:tc>
                <a:tc>
                  <a:txBody>
                    <a:bodyPr/>
                    <a:lstStyle/>
                    <a:p>
                      <a:r>
                        <a:rPr lang="en-US" dirty="0" smtClean="0"/>
                        <a:t>67.91</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984EEC3A-AFFC-4655-AC9A-A5EF83946563}" type="slidenum">
              <a:rPr lang="en-US" smtClean="0"/>
              <a:pPr/>
              <a:t>22</a:t>
            </a:fld>
            <a:endParaRPr lang="en-US"/>
          </a:p>
        </p:txBody>
      </p:sp>
      <p:sp>
        <p:nvSpPr>
          <p:cNvPr id="16" name="Rectangle 15"/>
          <p:cNvSpPr/>
          <p:nvPr/>
        </p:nvSpPr>
        <p:spPr>
          <a:xfrm>
            <a:off x="457200" y="5029200"/>
            <a:ext cx="8229600" cy="954107"/>
          </a:xfrm>
          <a:prstGeom prst="rect">
            <a:avLst/>
          </a:prstGeom>
        </p:spPr>
        <p:txBody>
          <a:bodyPr wrap="square">
            <a:spAutoFit/>
          </a:bodyPr>
          <a:lstStyle/>
          <a:p>
            <a:r>
              <a:rPr lang="en-US" dirty="0" smtClean="0"/>
              <a:t>Percent of correctly classified affordances across all novel object categories</a:t>
            </a:r>
          </a:p>
        </p:txBody>
      </p:sp>
      <p:sp>
        <p:nvSpPr>
          <p:cNvPr id="3" name="Oval 2"/>
          <p:cNvSpPr/>
          <p:nvPr/>
        </p:nvSpPr>
        <p:spPr>
          <a:xfrm>
            <a:off x="4876800" y="2590800"/>
            <a:ext cx="10668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6" name="Content Placeholder 5"/>
          <p:cNvSpPr>
            <a:spLocks noGrp="1"/>
          </p:cNvSpPr>
          <p:nvPr>
            <p:ph sz="half" idx="2"/>
          </p:nvPr>
        </p:nvSpPr>
        <p:spPr>
          <a:xfrm>
            <a:off x="457200" y="1752600"/>
            <a:ext cx="4040188" cy="4373563"/>
          </a:xfrm>
        </p:spPr>
        <p:txBody>
          <a:bodyPr>
            <a:normAutofit/>
          </a:bodyPr>
          <a:lstStyle/>
          <a:p>
            <a:r>
              <a:rPr lang="en-US" dirty="0" smtClean="0"/>
              <a:t>Train attribute classifiers on larger auxiliary dataset</a:t>
            </a:r>
          </a:p>
          <a:p>
            <a:r>
              <a:rPr lang="en-US" dirty="0" smtClean="0"/>
              <a:t>Incorporate depth sensing</a:t>
            </a:r>
          </a:p>
          <a:p>
            <a:r>
              <a:rPr lang="en-US" dirty="0" smtClean="0"/>
              <a:t>Combine attribute and object models</a:t>
            </a:r>
          </a:p>
          <a:p>
            <a:r>
              <a:rPr lang="en-US" dirty="0" smtClean="0"/>
              <a:t>Use parts as well as attributes</a:t>
            </a:r>
          </a:p>
          <a:p>
            <a:r>
              <a:rPr lang="en-US" dirty="0" smtClean="0"/>
              <a:t>Affordances of elements other than individual objects</a:t>
            </a:r>
          </a:p>
        </p:txBody>
      </p:sp>
      <p:sp>
        <p:nvSpPr>
          <p:cNvPr id="7" name="Text Placeholder 6"/>
          <p:cNvSpPr>
            <a:spLocks noGrp="1"/>
          </p:cNvSpPr>
          <p:nvPr>
            <p:ph type="body" sz="quarter" idx="3"/>
          </p:nvPr>
        </p:nvSpPr>
        <p:spPr/>
        <p:txBody>
          <a:bodyPr>
            <a:normAutofit/>
          </a:bodyPr>
          <a:lstStyle/>
          <a:p>
            <a:r>
              <a:rPr lang="en-US" dirty="0" smtClean="0"/>
              <a:t>Attribute-Category Model</a:t>
            </a:r>
            <a:endParaRPr lang="en-US" dirty="0"/>
          </a:p>
        </p:txBody>
      </p:sp>
      <p:pic>
        <p:nvPicPr>
          <p:cNvPr id="9" name="Content Placeholder 8" descr="att-cat-aff-dag-tr.png"/>
          <p:cNvPicPr>
            <a:picLocks noGrp="1" noChangeAspect="1"/>
          </p:cNvPicPr>
          <p:nvPr>
            <p:ph sz="quarter" idx="4"/>
          </p:nvPr>
        </p:nvPicPr>
        <p:blipFill>
          <a:blip r:embed="rId3"/>
          <a:srcRect t="-16676" b="-16676"/>
          <a:stretch>
            <a:fillRect/>
          </a:stretch>
        </p:blipFill>
        <p:spPr/>
      </p:pic>
      <p:sp>
        <p:nvSpPr>
          <p:cNvPr id="4" name="Slide Number Placeholder 3"/>
          <p:cNvSpPr>
            <a:spLocks noGrp="1"/>
          </p:cNvSpPr>
          <p:nvPr>
            <p:ph type="sldNum" sz="quarter" idx="12"/>
          </p:nvPr>
        </p:nvSpPr>
        <p:spPr/>
        <p:txBody>
          <a:bodyPr/>
          <a:lstStyle/>
          <a:p>
            <a:fld id="{984EEC3A-AFFC-4655-AC9A-A5EF83946563}" type="slidenum">
              <a:rPr lang="en-US" smtClean="0"/>
              <a:pPr/>
              <a:t>23</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p:txBody>
          <a:bodyPr/>
          <a:lstStyle/>
          <a:p>
            <a:r>
              <a:rPr lang="en-US" dirty="0" smtClean="0"/>
              <a:t>Current dataset does not provide a diverse enough set of object classes for attributes to provide significant information transfer</a:t>
            </a:r>
          </a:p>
          <a:p>
            <a:r>
              <a:rPr lang="en-US" dirty="0" smtClean="0"/>
              <a:t>Attribute model restricts use of all features, unlike direct perception which has all visual features available</a:t>
            </a:r>
          </a:p>
          <a:p>
            <a:r>
              <a:rPr lang="en-US" dirty="0" smtClean="0"/>
              <a:t>Attribute model outperformed object models</a:t>
            </a:r>
          </a:p>
          <a:p>
            <a:r>
              <a:rPr lang="en-US" dirty="0" smtClean="0"/>
              <a:t>Direct perception and attribute models are comparable for small amounts of training data</a:t>
            </a:r>
          </a:p>
        </p:txBody>
      </p:sp>
      <p:sp>
        <p:nvSpPr>
          <p:cNvPr id="5" name="Slide Number Placeholder 4"/>
          <p:cNvSpPr>
            <a:spLocks noGrp="1"/>
          </p:cNvSpPr>
          <p:nvPr>
            <p:ph type="sldNum" sz="quarter" idx="12"/>
          </p:nvPr>
        </p:nvSpPr>
        <p:spPr/>
        <p:txBody>
          <a:bodyPr/>
          <a:lstStyle/>
          <a:p>
            <a:fld id="{984EEC3A-AFFC-4655-AC9A-A5EF83946563}" type="slidenum">
              <a:rPr lang="en-US" smtClean="0"/>
              <a:pPr/>
              <a:t>24</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09650" y="1219200"/>
            <a:ext cx="7239000" cy="1828800"/>
          </a:xfrm>
        </p:spPr>
        <p:txBody>
          <a:bodyPr>
            <a:noAutofit/>
          </a:bodyPr>
          <a:lstStyle/>
          <a:p>
            <a:r>
              <a:rPr lang="en-US" dirty="0" smtClean="0"/>
              <a:t>Affordance Prediction via Learned Object Attributes</a:t>
            </a:r>
            <a:endParaRPr lang="en-US" dirty="0"/>
          </a:p>
        </p:txBody>
      </p:sp>
      <p:sp>
        <p:nvSpPr>
          <p:cNvPr id="6" name="Subtitle 5"/>
          <p:cNvSpPr>
            <a:spLocks noGrp="1"/>
          </p:cNvSpPr>
          <p:nvPr>
            <p:ph type="subTitle" idx="1"/>
          </p:nvPr>
        </p:nvSpPr>
        <p:spPr>
          <a:xfrm>
            <a:off x="800100" y="3276600"/>
            <a:ext cx="7658100" cy="2209800"/>
          </a:xfrm>
        </p:spPr>
        <p:txBody>
          <a:bodyPr>
            <a:normAutofit fontScale="77500" lnSpcReduction="20000"/>
          </a:bodyPr>
          <a:lstStyle/>
          <a:p>
            <a:r>
              <a:rPr lang="en-US" sz="3800" dirty="0" smtClean="0"/>
              <a:t>Tucker Hermans    James M. </a:t>
            </a:r>
            <a:r>
              <a:rPr lang="en-US" sz="3800" dirty="0" err="1" smtClean="0"/>
              <a:t>Rehg</a:t>
            </a:r>
            <a:r>
              <a:rPr lang="en-US" sz="3800" dirty="0" smtClean="0"/>
              <a:t>     Aaron Bobick</a:t>
            </a:r>
          </a:p>
          <a:p>
            <a:endParaRPr lang="en-US" sz="4100" dirty="0" smtClean="0"/>
          </a:p>
          <a:p>
            <a:r>
              <a:rPr lang="en-US" sz="3100" dirty="0" smtClean="0"/>
              <a:t>Computational Perception Lab</a:t>
            </a:r>
          </a:p>
          <a:p>
            <a:r>
              <a:rPr lang="en-US" sz="3100" dirty="0" smtClean="0"/>
              <a:t>School of Interactive Computing</a:t>
            </a:r>
          </a:p>
          <a:p>
            <a:r>
              <a:rPr lang="en-US" sz="3100" dirty="0" smtClean="0"/>
              <a:t>Georgia Institute of Technology</a:t>
            </a:r>
          </a:p>
          <a:p>
            <a:endParaRPr lang="en-US" dirty="0"/>
          </a:p>
        </p:txBody>
      </p:sp>
      <p:pic>
        <p:nvPicPr>
          <p:cNvPr id="7" name="Picture 6" descr="coc2.png"/>
          <p:cNvPicPr>
            <a:picLocks noChangeAspect="1"/>
          </p:cNvPicPr>
          <p:nvPr/>
        </p:nvPicPr>
        <p:blipFill>
          <a:blip r:embed="rId3"/>
          <a:stretch>
            <a:fillRect/>
          </a:stretch>
        </p:blipFill>
        <p:spPr>
          <a:xfrm>
            <a:off x="381000" y="5715000"/>
            <a:ext cx="2908300" cy="904348"/>
          </a:xfrm>
          <a:prstGeom prst="rect">
            <a:avLst/>
          </a:prstGeom>
        </p:spPr>
      </p:pic>
      <p:pic>
        <p:nvPicPr>
          <p:cNvPr id="9" name="Picture 8" descr="rim.png"/>
          <p:cNvPicPr>
            <a:picLocks noChangeAspect="1"/>
          </p:cNvPicPr>
          <p:nvPr/>
        </p:nvPicPr>
        <p:blipFill>
          <a:blip r:embed="rId4"/>
          <a:stretch>
            <a:fillRect/>
          </a:stretch>
        </p:blipFill>
        <p:spPr>
          <a:xfrm>
            <a:off x="5257800" y="5791200"/>
            <a:ext cx="3596187" cy="8366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Affordances</a:t>
            </a:r>
            <a:endParaRPr lang="en-US" dirty="0"/>
          </a:p>
        </p:txBody>
      </p:sp>
      <p:sp>
        <p:nvSpPr>
          <p:cNvPr id="3" name="Content Placeholder 2"/>
          <p:cNvSpPr>
            <a:spLocks noGrp="1"/>
          </p:cNvSpPr>
          <p:nvPr>
            <p:ph sz="half" idx="1"/>
          </p:nvPr>
        </p:nvSpPr>
        <p:spPr/>
        <p:txBody>
          <a:bodyPr/>
          <a:lstStyle/>
          <a:p>
            <a:r>
              <a:rPr lang="en-US" dirty="0" smtClean="0"/>
              <a:t>Latent actions available in the environment</a:t>
            </a:r>
          </a:p>
          <a:p>
            <a:r>
              <a:rPr lang="en-US" dirty="0" smtClean="0"/>
              <a:t>Joint function of the agent and object</a:t>
            </a:r>
          </a:p>
          <a:p>
            <a:r>
              <a:rPr lang="en-US" dirty="0" smtClean="0"/>
              <a:t>Proposed by Gibson 1977</a:t>
            </a:r>
          </a:p>
        </p:txBody>
      </p:sp>
      <p:pic>
        <p:nvPicPr>
          <p:cNvPr id="10" name="Content Placeholder 9" descr="farside1.gif"/>
          <p:cNvPicPr>
            <a:picLocks noGrp="1" noChangeAspect="1"/>
          </p:cNvPicPr>
          <p:nvPr>
            <p:ph sz="half" idx="2"/>
          </p:nvPr>
        </p:nvPicPr>
        <p:blipFill>
          <a:blip r:embed="rId3"/>
          <a:srcRect l="-2998" r="-2998"/>
          <a:stretch>
            <a:fillRect/>
          </a:stretch>
        </p:blipFill>
        <p:spPr/>
      </p:pic>
      <p:sp>
        <p:nvSpPr>
          <p:cNvPr id="4" name="Slide Number Placeholder 3"/>
          <p:cNvSpPr>
            <a:spLocks noGrp="1"/>
          </p:cNvSpPr>
          <p:nvPr>
            <p:ph type="sldNum" sz="quarter" idx="12"/>
          </p:nvPr>
        </p:nvSpPr>
        <p:spPr/>
        <p:txBody>
          <a:bodyPr/>
          <a:lstStyle/>
          <a:p>
            <a:fld id="{984EEC3A-AFFC-4655-AC9A-A5EF83946563}" type="slidenum">
              <a:rPr lang="en-US" smtClean="0"/>
              <a:pPr/>
              <a:t>2</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Perception</a:t>
            </a:r>
            <a:endParaRPr lang="en-US" dirty="0"/>
          </a:p>
        </p:txBody>
      </p:sp>
      <p:sp>
        <p:nvSpPr>
          <p:cNvPr id="10" name="Content Placeholder 9"/>
          <p:cNvSpPr>
            <a:spLocks noGrp="1"/>
          </p:cNvSpPr>
          <p:nvPr>
            <p:ph sz="half" idx="2"/>
          </p:nvPr>
        </p:nvSpPr>
        <p:spPr>
          <a:xfrm>
            <a:off x="457200" y="2133600"/>
            <a:ext cx="4040188" cy="3992563"/>
          </a:xfrm>
        </p:spPr>
        <p:txBody>
          <a:bodyPr/>
          <a:lstStyle/>
          <a:p>
            <a:r>
              <a:rPr lang="en-US" dirty="0" smtClean="0"/>
              <a:t>Affordances are directly perceived from the environment</a:t>
            </a:r>
          </a:p>
          <a:p>
            <a:r>
              <a:rPr lang="en-US" dirty="0" smtClean="0"/>
              <a:t>Gibson’s original model of affordance perception</a:t>
            </a:r>
          </a:p>
          <a:p>
            <a:endParaRPr lang="en-US" dirty="0"/>
          </a:p>
        </p:txBody>
      </p:sp>
      <p:sp>
        <p:nvSpPr>
          <p:cNvPr id="11" name="Text Placeholder 10"/>
          <p:cNvSpPr>
            <a:spLocks noGrp="1"/>
          </p:cNvSpPr>
          <p:nvPr>
            <p:ph type="body" sz="quarter" idx="3"/>
          </p:nvPr>
        </p:nvSpPr>
        <p:spPr/>
        <p:txBody>
          <a:bodyPr>
            <a:normAutofit/>
          </a:bodyPr>
          <a:lstStyle/>
          <a:p>
            <a:r>
              <a:rPr lang="en-US" dirty="0" smtClean="0"/>
              <a:t>Direct Perception Model</a:t>
            </a:r>
            <a:endParaRPr lang="en-US" dirty="0"/>
          </a:p>
        </p:txBody>
      </p:sp>
      <p:pic>
        <p:nvPicPr>
          <p:cNvPr id="13" name="Content Placeholder 12" descr="dp-dag-tr.png"/>
          <p:cNvPicPr>
            <a:picLocks noGrp="1" noChangeAspect="1"/>
          </p:cNvPicPr>
          <p:nvPr>
            <p:ph sz="quarter" idx="4"/>
          </p:nvPr>
        </p:nvPicPr>
        <p:blipFill>
          <a:blip r:embed="rId3"/>
          <a:srcRect t="-21441" b="-21441"/>
          <a:stretch>
            <a:fillRect/>
          </a:stretch>
        </p:blipFill>
        <p:spPr/>
      </p:pic>
      <p:sp>
        <p:nvSpPr>
          <p:cNvPr id="4" name="Slide Number Placeholder 3"/>
          <p:cNvSpPr>
            <a:spLocks noGrp="1"/>
          </p:cNvSpPr>
          <p:nvPr>
            <p:ph type="sldNum" sz="quarter" idx="12"/>
          </p:nvPr>
        </p:nvSpPr>
        <p:spPr/>
        <p:txBody>
          <a:bodyPr/>
          <a:lstStyle/>
          <a:p>
            <a:fld id="{984EEC3A-AFFC-4655-AC9A-A5EF83946563}" type="slidenum">
              <a:rPr lang="en-US" smtClean="0"/>
              <a:pPr/>
              <a:t>3</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Models</a:t>
            </a:r>
            <a:endParaRPr lang="en-US" dirty="0"/>
          </a:p>
        </p:txBody>
      </p:sp>
      <p:sp>
        <p:nvSpPr>
          <p:cNvPr id="5" name="Text Placeholder 4"/>
          <p:cNvSpPr>
            <a:spLocks noGrp="1"/>
          </p:cNvSpPr>
          <p:nvPr>
            <p:ph type="body" idx="1"/>
          </p:nvPr>
        </p:nvSpPr>
        <p:spPr/>
        <p:txBody>
          <a:bodyPr/>
          <a:lstStyle/>
          <a:p>
            <a:r>
              <a:rPr lang="en-US" dirty="0" smtClean="0"/>
              <a:t>Category Affordance Full</a:t>
            </a:r>
            <a:endParaRPr lang="en-US" dirty="0"/>
          </a:p>
        </p:txBody>
      </p:sp>
      <p:pic>
        <p:nvPicPr>
          <p:cNvPr id="9" name="Content Placeholder 8" descr="ca-full-dag-tr.png"/>
          <p:cNvPicPr>
            <a:picLocks noGrp="1" noChangeAspect="1"/>
          </p:cNvPicPr>
          <p:nvPr>
            <p:ph sz="half" idx="2"/>
          </p:nvPr>
        </p:nvPicPr>
        <p:blipFill>
          <a:blip r:embed="rId3"/>
          <a:srcRect t="-18369" b="-18369"/>
          <a:stretch>
            <a:fillRect/>
          </a:stretch>
        </p:blipFill>
        <p:spPr/>
      </p:pic>
      <p:sp>
        <p:nvSpPr>
          <p:cNvPr id="7" name="Text Placeholder 6"/>
          <p:cNvSpPr>
            <a:spLocks noGrp="1"/>
          </p:cNvSpPr>
          <p:nvPr>
            <p:ph type="body" sz="quarter" idx="3"/>
          </p:nvPr>
        </p:nvSpPr>
        <p:spPr/>
        <p:txBody>
          <a:bodyPr/>
          <a:lstStyle/>
          <a:p>
            <a:r>
              <a:rPr lang="en-US" dirty="0" smtClean="0"/>
              <a:t>Category Affordance Chain</a:t>
            </a:r>
          </a:p>
        </p:txBody>
      </p:sp>
      <p:pic>
        <p:nvPicPr>
          <p:cNvPr id="10" name="Content Placeholder 9" descr="ca-chain-tr.png"/>
          <p:cNvPicPr>
            <a:picLocks noGrp="1" noChangeAspect="1"/>
          </p:cNvPicPr>
          <p:nvPr>
            <p:ph sz="quarter" idx="4"/>
          </p:nvPr>
        </p:nvPicPr>
        <p:blipFill>
          <a:blip r:embed="rId4"/>
          <a:srcRect t="-20971" b="-20971"/>
          <a:stretch>
            <a:fillRect/>
          </a:stretch>
        </p:blipFill>
        <p:spPr/>
      </p:pic>
      <p:sp>
        <p:nvSpPr>
          <p:cNvPr id="4" name="Slide Number Placeholder 3"/>
          <p:cNvSpPr>
            <a:spLocks noGrp="1"/>
          </p:cNvSpPr>
          <p:nvPr>
            <p:ph type="sldNum" sz="quarter" idx="12"/>
          </p:nvPr>
        </p:nvSpPr>
        <p:spPr/>
        <p:txBody>
          <a:bodyPr/>
          <a:lstStyle/>
          <a:p>
            <a:fld id="{984EEC3A-AFFC-4655-AC9A-A5EF83946563}" type="slidenum">
              <a:rPr lang="en-US" smtClean="0"/>
              <a:pPr/>
              <a:t>4</a:t>
            </a:fld>
            <a:endParaRPr lang="en-US"/>
          </a:p>
        </p:txBody>
      </p:sp>
      <p:sp>
        <p:nvSpPr>
          <p:cNvPr id="3" name="TextBox 2"/>
          <p:cNvSpPr txBox="1"/>
          <p:nvPr/>
        </p:nvSpPr>
        <p:spPr>
          <a:xfrm>
            <a:off x="76200" y="6381690"/>
            <a:ext cx="4314001" cy="369332"/>
          </a:xfrm>
          <a:prstGeom prst="rect">
            <a:avLst/>
          </a:prstGeom>
          <a:noFill/>
        </p:spPr>
        <p:txBody>
          <a:bodyPr wrap="none" rtlCol="0">
            <a:spAutoFit/>
          </a:bodyPr>
          <a:lstStyle/>
          <a:p>
            <a:r>
              <a:rPr lang="en-US" sz="1800" dirty="0" smtClean="0"/>
              <a:t>Moore, Sun, Bobick, &amp; Rehg, IJRR 2010</a:t>
            </a: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Attribute Affordance Model</a:t>
            </a:r>
            <a:endParaRPr lang="en-US" dirty="0"/>
          </a:p>
        </p:txBody>
      </p:sp>
      <p:sp>
        <p:nvSpPr>
          <p:cNvPr id="6" name="Text Placeholder 5"/>
          <p:cNvSpPr>
            <a:spLocks noGrp="1"/>
          </p:cNvSpPr>
          <p:nvPr>
            <p:ph type="body" idx="1"/>
          </p:nvPr>
        </p:nvSpPr>
        <p:spPr/>
        <p:txBody>
          <a:bodyPr/>
          <a:lstStyle/>
          <a:p>
            <a:r>
              <a:rPr lang="en-US" dirty="0" smtClean="0"/>
              <a:t>Benefits of Attributes</a:t>
            </a:r>
            <a:endParaRPr lang="en-US" dirty="0"/>
          </a:p>
        </p:txBody>
      </p:sp>
      <p:sp>
        <p:nvSpPr>
          <p:cNvPr id="7" name="Content Placeholder 6"/>
          <p:cNvSpPr>
            <a:spLocks noGrp="1"/>
          </p:cNvSpPr>
          <p:nvPr>
            <p:ph sz="half" idx="2"/>
          </p:nvPr>
        </p:nvSpPr>
        <p:spPr/>
        <p:txBody>
          <a:bodyPr/>
          <a:lstStyle/>
          <a:p>
            <a:r>
              <a:rPr lang="en-US" dirty="0" smtClean="0"/>
              <a:t>Attributes determine affordances</a:t>
            </a:r>
          </a:p>
          <a:p>
            <a:r>
              <a:rPr lang="en-US" dirty="0" smtClean="0"/>
              <a:t>Scale to novel object categories</a:t>
            </a:r>
          </a:p>
          <a:p>
            <a:r>
              <a:rPr lang="en-US" dirty="0" smtClean="0"/>
              <a:t>Give a supervisory signal not present in feature selection</a:t>
            </a:r>
            <a:endParaRPr lang="en-US" dirty="0"/>
          </a:p>
        </p:txBody>
      </p:sp>
      <p:sp>
        <p:nvSpPr>
          <p:cNvPr id="8" name="Text Placeholder 7"/>
          <p:cNvSpPr>
            <a:spLocks noGrp="1"/>
          </p:cNvSpPr>
          <p:nvPr>
            <p:ph type="body" sz="quarter" idx="3"/>
          </p:nvPr>
        </p:nvSpPr>
        <p:spPr/>
        <p:txBody>
          <a:bodyPr/>
          <a:lstStyle/>
          <a:p>
            <a:r>
              <a:rPr lang="en-US" dirty="0" smtClean="0"/>
              <a:t>Attribute-Affordance Model</a:t>
            </a:r>
            <a:endParaRPr lang="en-US" dirty="0"/>
          </a:p>
        </p:txBody>
      </p:sp>
      <p:pic>
        <p:nvPicPr>
          <p:cNvPr id="13" name="Content Placeholder 12" descr="att-aff-dag-tr.png"/>
          <p:cNvPicPr>
            <a:picLocks noGrp="1" noChangeAspect="1"/>
          </p:cNvPicPr>
          <p:nvPr>
            <p:ph sz="quarter" idx="4"/>
          </p:nvPr>
        </p:nvPicPr>
        <p:blipFill>
          <a:blip r:embed="rId3"/>
          <a:srcRect t="-21441" b="-21441"/>
          <a:stretch>
            <a:fillRect/>
          </a:stretch>
        </p:blipFill>
        <p:spPr/>
      </p:pic>
      <p:sp>
        <p:nvSpPr>
          <p:cNvPr id="4" name="Slide Number Placeholder 3"/>
          <p:cNvSpPr>
            <a:spLocks noGrp="1"/>
          </p:cNvSpPr>
          <p:nvPr>
            <p:ph type="sldNum" sz="quarter" idx="12"/>
          </p:nvPr>
        </p:nvSpPr>
        <p:spPr/>
        <p:txBody>
          <a:bodyPr/>
          <a:lstStyle/>
          <a:p>
            <a:fld id="{984EEC3A-AFFC-4655-AC9A-A5EF83946563}" type="slidenum">
              <a:rPr lang="en-US" smtClean="0"/>
              <a:pPr/>
              <a:t>5</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 Affordance</a:t>
            </a:r>
            <a:r>
              <a:rPr lang="en-US" baseline="0" dirty="0" smtClean="0"/>
              <a:t> Model</a:t>
            </a:r>
            <a:endParaRPr lang="en-US" dirty="0"/>
          </a:p>
        </p:txBody>
      </p:sp>
      <p:pic>
        <p:nvPicPr>
          <p:cNvPr id="8" name="Content Placeholder 7" descr="attribute_aff_model.png"/>
          <p:cNvPicPr>
            <a:picLocks noGrp="1" noChangeAspect="1"/>
          </p:cNvPicPr>
          <p:nvPr>
            <p:ph idx="1"/>
          </p:nvPr>
        </p:nvPicPr>
        <p:blipFill>
          <a:blip r:embed="rId3"/>
          <a:srcRect t="-368" b="-368"/>
          <a:stretch>
            <a:fillRect/>
          </a:stretch>
        </p:blipFill>
        <p:spPr/>
      </p:pic>
      <p:sp>
        <p:nvSpPr>
          <p:cNvPr id="4" name="Slide Number Placeholder 3"/>
          <p:cNvSpPr>
            <a:spLocks noGrp="1"/>
          </p:cNvSpPr>
          <p:nvPr>
            <p:ph type="sldNum" sz="quarter" idx="12"/>
          </p:nvPr>
        </p:nvSpPr>
        <p:spPr/>
        <p:txBody>
          <a:bodyPr/>
          <a:lstStyle/>
          <a:p>
            <a:fld id="{984EEC3A-AFFC-4655-AC9A-A5EF83946563}" type="slidenum">
              <a:rPr lang="en-US" smtClean="0"/>
              <a:pPr/>
              <a:t>6</a:t>
            </a:fld>
            <a:endParaRPr lang="en-US"/>
          </a:p>
        </p:txBody>
      </p:sp>
      <p:sp>
        <p:nvSpPr>
          <p:cNvPr id="5" name="TextBox 4"/>
          <p:cNvSpPr txBox="1"/>
          <p:nvPr/>
        </p:nvSpPr>
        <p:spPr>
          <a:xfrm>
            <a:off x="0" y="6488668"/>
            <a:ext cx="3736985" cy="369332"/>
          </a:xfrm>
          <a:prstGeom prst="rect">
            <a:avLst/>
          </a:prstGeom>
          <a:noFill/>
        </p:spPr>
        <p:txBody>
          <a:bodyPr wrap="none" rtlCol="0">
            <a:spAutoFit/>
          </a:bodyPr>
          <a:lstStyle/>
          <a:p>
            <a:r>
              <a:rPr lang="en-US" sz="1800" dirty="0" smtClean="0"/>
              <a:t>Based on </a:t>
            </a:r>
            <a:r>
              <a:rPr lang="en-US" sz="1800" dirty="0" err="1" smtClean="0"/>
              <a:t>Lampert</a:t>
            </a:r>
            <a:r>
              <a:rPr lang="en-US" sz="1800" dirty="0" smtClean="0"/>
              <a:t> et. al. CVPR 09</a:t>
            </a: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Features</a:t>
            </a:r>
            <a:endParaRPr lang="en-US" dirty="0"/>
          </a:p>
        </p:txBody>
      </p:sp>
      <p:sp>
        <p:nvSpPr>
          <p:cNvPr id="3" name="Content Placeholder 2"/>
          <p:cNvSpPr>
            <a:spLocks noGrp="1"/>
          </p:cNvSpPr>
          <p:nvPr>
            <p:ph idx="1"/>
          </p:nvPr>
        </p:nvSpPr>
        <p:spPr>
          <a:xfrm>
            <a:off x="457200" y="1371600"/>
            <a:ext cx="5410200" cy="685800"/>
          </a:xfrm>
        </p:spPr>
        <p:txBody>
          <a:bodyPr>
            <a:normAutofit fontScale="92500"/>
          </a:bodyPr>
          <a:lstStyle/>
          <a:p>
            <a:pPr>
              <a:buNone/>
            </a:pPr>
            <a:r>
              <a:rPr lang="en-US" dirty="0" smtClean="0"/>
              <a:t>SIFT </a:t>
            </a:r>
            <a:r>
              <a:rPr lang="en-US" dirty="0" err="1" smtClean="0"/>
              <a:t>codewords</a:t>
            </a:r>
            <a:r>
              <a:rPr lang="en-US" dirty="0" smtClean="0"/>
              <a:t> extracted densely</a:t>
            </a:r>
          </a:p>
        </p:txBody>
      </p:sp>
      <p:sp>
        <p:nvSpPr>
          <p:cNvPr id="4" name="Slide Number Placeholder 3"/>
          <p:cNvSpPr>
            <a:spLocks noGrp="1"/>
          </p:cNvSpPr>
          <p:nvPr>
            <p:ph type="sldNum" sz="quarter" idx="12"/>
          </p:nvPr>
        </p:nvSpPr>
        <p:spPr/>
        <p:txBody>
          <a:bodyPr/>
          <a:lstStyle/>
          <a:p>
            <a:fld id="{984EEC3A-AFFC-4655-AC9A-A5EF83946563}" type="slidenum">
              <a:rPr lang="en-US" smtClean="0"/>
              <a:pPr/>
              <a:t>7</a:t>
            </a:fld>
            <a:endParaRPr lang="en-US"/>
          </a:p>
        </p:txBody>
      </p:sp>
      <p:graphicFrame>
        <p:nvGraphicFramePr>
          <p:cNvPr id="8" name="Object 7"/>
          <p:cNvGraphicFramePr>
            <a:graphicFrameLocks noChangeAspect="1"/>
          </p:cNvGraphicFramePr>
          <p:nvPr/>
        </p:nvGraphicFramePr>
        <p:xfrm>
          <a:off x="4337050" y="3340100"/>
          <a:ext cx="469900" cy="177800"/>
        </p:xfrm>
        <a:graphic>
          <a:graphicData uri="http://schemas.openxmlformats.org/presentationml/2006/ole">
            <mc:AlternateContent xmlns:mc="http://schemas.openxmlformats.org/markup-compatibility/2006">
              <mc:Choice xmlns:v="urn:schemas-microsoft-com:vml" Requires="v">
                <p:oleObj spid="_x0000_s36870" name="Equation" r:id="rId4" imgW="469900" imgH="177800" progId="Equation.3">
                  <p:embed/>
                </p:oleObj>
              </mc:Choice>
              <mc:Fallback>
                <p:oleObj name="Equation" r:id="rId4" imgW="469900" imgH="177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050" y="3340100"/>
                        <a:ext cx="4699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457200" y="5105400"/>
            <a:ext cx="5991000" cy="1350000"/>
            <a:chOff x="2667000" y="5105400"/>
            <a:chExt cx="5991000" cy="1350000"/>
          </a:xfrm>
        </p:grpSpPr>
        <p:pic>
          <p:nvPicPr>
            <p:cNvPr id="5" name="Picture 4" descr="rand-hist0.png"/>
            <p:cNvPicPr>
              <a:picLocks noChangeAspect="1"/>
            </p:cNvPicPr>
            <p:nvPr/>
          </p:nvPicPr>
          <p:blipFill>
            <a:blip r:embed="rId6"/>
            <a:stretch>
              <a:fillRect/>
            </a:stretch>
          </p:blipFill>
          <p:spPr>
            <a:xfrm>
              <a:off x="4648200" y="5105400"/>
              <a:ext cx="1800000" cy="1350000"/>
            </a:xfrm>
            <a:prstGeom prst="rect">
              <a:avLst/>
            </a:prstGeom>
          </p:spPr>
        </p:pic>
        <p:pic>
          <p:nvPicPr>
            <p:cNvPr id="6" name="Picture 5" descr="rand-hist1.png"/>
            <p:cNvPicPr>
              <a:picLocks noChangeAspect="1"/>
            </p:cNvPicPr>
            <p:nvPr/>
          </p:nvPicPr>
          <p:blipFill>
            <a:blip r:embed="rId7"/>
            <a:stretch>
              <a:fillRect/>
            </a:stretch>
          </p:blipFill>
          <p:spPr>
            <a:xfrm>
              <a:off x="2667000" y="5105400"/>
              <a:ext cx="1800000" cy="1350000"/>
            </a:xfrm>
            <a:prstGeom prst="rect">
              <a:avLst/>
            </a:prstGeom>
          </p:spPr>
        </p:pic>
        <p:pic>
          <p:nvPicPr>
            <p:cNvPr id="7" name="Picture 6" descr="rand-hist2.png"/>
            <p:cNvPicPr>
              <a:picLocks noChangeAspect="1"/>
            </p:cNvPicPr>
            <p:nvPr/>
          </p:nvPicPr>
          <p:blipFill>
            <a:blip r:embed="rId8"/>
            <a:stretch>
              <a:fillRect/>
            </a:stretch>
          </p:blipFill>
          <p:spPr>
            <a:xfrm>
              <a:off x="6858000" y="5105400"/>
              <a:ext cx="1800000" cy="1350000"/>
            </a:xfrm>
            <a:prstGeom prst="rect">
              <a:avLst/>
            </a:prstGeom>
          </p:spPr>
        </p:pic>
        <p:sp>
          <p:nvSpPr>
            <p:cNvPr id="9" name="TextBox 8"/>
            <p:cNvSpPr txBox="1"/>
            <p:nvPr/>
          </p:nvSpPr>
          <p:spPr>
            <a:xfrm>
              <a:off x="6324600" y="5638800"/>
              <a:ext cx="533400" cy="523220"/>
            </a:xfrm>
            <a:prstGeom prst="rect">
              <a:avLst/>
            </a:prstGeom>
            <a:noFill/>
          </p:spPr>
          <p:txBody>
            <a:bodyPr wrap="square" rtlCol="0">
              <a:spAutoFit/>
            </a:bodyPr>
            <a:lstStyle/>
            <a:p>
              <a:r>
                <a:rPr lang="en-US" dirty="0" smtClean="0"/>
                <a:t>…</a:t>
              </a:r>
              <a:endParaRPr lang="en-US" dirty="0"/>
            </a:p>
          </p:txBody>
        </p:sp>
      </p:grpSp>
      <p:sp>
        <p:nvSpPr>
          <p:cNvPr id="10" name="TextBox 9"/>
          <p:cNvSpPr txBox="1"/>
          <p:nvPr/>
        </p:nvSpPr>
        <p:spPr>
          <a:xfrm>
            <a:off x="457200" y="4572000"/>
            <a:ext cx="4876800" cy="523220"/>
          </a:xfrm>
          <a:prstGeom prst="rect">
            <a:avLst/>
          </a:prstGeom>
          <a:noFill/>
        </p:spPr>
        <p:txBody>
          <a:bodyPr wrap="square" rtlCol="0">
            <a:spAutoFit/>
          </a:bodyPr>
          <a:lstStyle/>
          <a:p>
            <a:r>
              <a:rPr lang="en-US" dirty="0" smtClean="0"/>
              <a:t>LAB color histogram</a:t>
            </a:r>
          </a:p>
        </p:txBody>
      </p:sp>
      <p:sp>
        <p:nvSpPr>
          <p:cNvPr id="11" name="TextBox 10"/>
          <p:cNvSpPr txBox="1"/>
          <p:nvPr/>
        </p:nvSpPr>
        <p:spPr>
          <a:xfrm>
            <a:off x="6019800" y="1905000"/>
            <a:ext cx="2895600" cy="523220"/>
          </a:xfrm>
          <a:prstGeom prst="rect">
            <a:avLst/>
          </a:prstGeom>
          <a:noFill/>
        </p:spPr>
        <p:txBody>
          <a:bodyPr wrap="square" rtlCol="0">
            <a:spAutoFit/>
          </a:bodyPr>
          <a:lstStyle/>
          <a:p>
            <a:r>
              <a:rPr lang="en-US" dirty="0" err="1" smtClean="0"/>
              <a:t>Texton</a:t>
            </a:r>
            <a:r>
              <a:rPr lang="en-US" dirty="0" smtClean="0"/>
              <a:t> filter bank</a:t>
            </a:r>
          </a:p>
        </p:txBody>
      </p:sp>
      <p:pic>
        <p:nvPicPr>
          <p:cNvPr id="15" name="Picture 14" descr="all-filters.png"/>
          <p:cNvPicPr>
            <a:picLocks noChangeAspect="1"/>
          </p:cNvPicPr>
          <p:nvPr/>
        </p:nvPicPr>
        <p:blipFill>
          <a:blip r:embed="rId9"/>
          <a:stretch>
            <a:fillRect/>
          </a:stretch>
        </p:blipFill>
        <p:spPr>
          <a:xfrm>
            <a:off x="6553200" y="2438400"/>
            <a:ext cx="1836420" cy="3060700"/>
          </a:xfrm>
          <a:prstGeom prst="rect">
            <a:avLst/>
          </a:prstGeom>
        </p:spPr>
      </p:pic>
      <p:pic>
        <p:nvPicPr>
          <p:cNvPr id="14" name="Picture 13" descr="dense-sift.png"/>
          <p:cNvPicPr>
            <a:picLocks noChangeAspect="1"/>
          </p:cNvPicPr>
          <p:nvPr/>
        </p:nvPicPr>
        <p:blipFill>
          <a:blip r:embed="rId10"/>
          <a:stretch>
            <a:fillRect/>
          </a:stretch>
        </p:blipFill>
        <p:spPr>
          <a:xfrm>
            <a:off x="1371600" y="2133600"/>
            <a:ext cx="3611880" cy="22574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a:t>
            </a:r>
            <a:endParaRPr lang="en-US" dirty="0"/>
          </a:p>
        </p:txBody>
      </p:sp>
      <p:sp>
        <p:nvSpPr>
          <p:cNvPr id="3" name="Content Placeholder 2"/>
          <p:cNvSpPr>
            <a:spLocks noGrp="1"/>
          </p:cNvSpPr>
          <p:nvPr>
            <p:ph idx="1"/>
          </p:nvPr>
        </p:nvSpPr>
        <p:spPr/>
        <p:txBody>
          <a:bodyPr>
            <a:normAutofit lnSpcReduction="10000"/>
          </a:bodyPr>
          <a:lstStyle/>
          <a:p>
            <a:r>
              <a:rPr lang="en-US" dirty="0" smtClean="0"/>
              <a:t>Shape: 2D-Boxy, 3D-Boxy, cylindrical, spherical</a:t>
            </a:r>
          </a:p>
          <a:p>
            <a:r>
              <a:rPr lang="en-US" dirty="0" smtClean="0"/>
              <a:t>Colors: blue, red, yellow, purple, green, orange, black, white, and gray</a:t>
            </a:r>
          </a:p>
          <a:p>
            <a:r>
              <a:rPr lang="en-US" dirty="0" smtClean="0"/>
              <a:t>Material: </a:t>
            </a:r>
            <a:r>
              <a:rPr lang="en-US" dirty="0" smtClean="0">
                <a:latin typeface="Arial" charset="0"/>
              </a:rPr>
              <a:t>cloth, ceramic, metal, paper, plastic, rubber, and wood</a:t>
            </a:r>
          </a:p>
          <a:p>
            <a:r>
              <a:rPr lang="en-US" dirty="0" smtClean="0"/>
              <a:t>Size: height and width (cm)</a:t>
            </a:r>
          </a:p>
          <a:p>
            <a:r>
              <a:rPr lang="en-US" dirty="0" smtClean="0"/>
              <a:t>Weight (kg)</a:t>
            </a:r>
            <a:endParaRPr lang="en-US" dirty="0" smtClean="0">
              <a:latin typeface="Arial" charset="0"/>
            </a:endParaRPr>
          </a:p>
          <a:p>
            <a:r>
              <a:rPr lang="en-US" dirty="0" smtClean="0">
                <a:latin typeface="Arial" charset="0"/>
              </a:rPr>
              <a:t>Total attribute feature length: 23 total elements</a:t>
            </a:r>
            <a:endParaRPr lang="en-US" dirty="0"/>
          </a:p>
        </p:txBody>
      </p:sp>
      <p:sp>
        <p:nvSpPr>
          <p:cNvPr id="4" name="Slide Number Placeholder 3"/>
          <p:cNvSpPr>
            <a:spLocks noGrp="1"/>
          </p:cNvSpPr>
          <p:nvPr>
            <p:ph type="sldNum" sz="quarter" idx="12"/>
          </p:nvPr>
        </p:nvSpPr>
        <p:spPr/>
        <p:txBody>
          <a:bodyPr/>
          <a:lstStyle/>
          <a:p>
            <a:fld id="{984EEC3A-AFFC-4655-AC9A-A5EF83946563}" type="slidenum">
              <a:rPr lang="en-US" smtClean="0"/>
              <a:pPr/>
              <a:t>8</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20115</TotalTime>
  <Words>1401</Words>
  <Application>Microsoft Office PowerPoint</Application>
  <PresentationFormat>On-screen Show (4:3)</PresentationFormat>
  <Paragraphs>284</Paragraphs>
  <Slides>26</Slides>
  <Notes>26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Equation</vt:lpstr>
      <vt:lpstr>Affordance Prediction via Learned Object Attributes</vt:lpstr>
      <vt:lpstr>Motivation</vt:lpstr>
      <vt:lpstr>Affordances</vt:lpstr>
      <vt:lpstr>Direct Perception</vt:lpstr>
      <vt:lpstr>Object Models</vt:lpstr>
      <vt:lpstr>Attribute Affordance Model</vt:lpstr>
      <vt:lpstr>Attribute Affordance Model</vt:lpstr>
      <vt:lpstr>Visual Features</vt:lpstr>
      <vt:lpstr>Attributes</vt:lpstr>
      <vt:lpstr>Attribute Classifiers</vt:lpstr>
      <vt:lpstr>Affordance Classifiers</vt:lpstr>
      <vt:lpstr>Experimental Setup</vt:lpstr>
      <vt:lpstr>Experimental Data</vt:lpstr>
      <vt:lpstr>Results: Affordance Prediction</vt:lpstr>
      <vt:lpstr>Results: Affordance Prediction</vt:lpstr>
      <vt:lpstr>Results: Affordance Prediction</vt:lpstr>
      <vt:lpstr>Results: Affordance Prediction</vt:lpstr>
      <vt:lpstr>Results: Affordance Prediction</vt:lpstr>
      <vt:lpstr>Results: Attribute Prediction</vt:lpstr>
      <vt:lpstr>Results: Attribute Prediction</vt:lpstr>
      <vt:lpstr>Results: Novel Object Class</vt:lpstr>
      <vt:lpstr>Results: Novel Object Class</vt:lpstr>
      <vt:lpstr>Results: Novel Object Class</vt:lpstr>
      <vt:lpstr>Future Work</vt:lpstr>
      <vt:lpstr>Conclusion</vt:lpstr>
      <vt:lpstr>Affordance Prediction via Learned Object Attributes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Ping Wang</dc:creator>
  <cp:lastModifiedBy>Jim</cp:lastModifiedBy>
  <cp:revision>4540</cp:revision>
  <cp:lastPrinted>1601-01-01T00:00:00Z</cp:lastPrinted>
  <dcterms:created xsi:type="dcterms:W3CDTF">2011-05-09T03:15:51Z</dcterms:created>
  <dcterms:modified xsi:type="dcterms:W3CDTF">2011-05-09T06:28:43Z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